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85825" y="285750"/>
            <a:ext cx="4834644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spc="1" kern="0" dirty="0">
                <a:solidFill>
                  <a:srgbClr val="7180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PROJETO DE AQUISIÇÃO DE BOBINA DEDICADA • HOSPITAL GUILHERME ÁLVARO</a:t>
            </a:r>
            <a:endParaRPr lang="en-US" sz="700" dirty="0"/>
          </a:p>
        </p:txBody>
      </p:sp>
      <p:sp>
        <p:nvSpPr>
          <p:cNvPr id="4" name="Text 1"/>
          <p:cNvSpPr/>
          <p:nvPr/>
        </p:nvSpPr>
        <p:spPr>
          <a:xfrm>
            <a:off x="1071563" y="871538"/>
            <a:ext cx="7000875" cy="7840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89600"/>
              </a:lnSpc>
              <a:buNone/>
            </a:pPr>
            <a:r>
              <a:rPr lang="en-US" sz="2500" b="1" spc="-1" kern="0" dirty="0">
                <a:solidFill>
                  <a:srgbClr val="2D37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milhão de mulheres podem ser impactadas pelo acesso ao diagnóstico especializado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2000250" y="1784152"/>
            <a:ext cx="5143500" cy="4143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116000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Baixada Santista, a falta de uma bobina dedicada para ressonância magnética mamária restringe o acesso local a um exame de alta sensibilidade.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1398166" y="2705026"/>
            <a:ext cx="1394594" cy="3929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0000"/>
              </a:lnSpc>
              <a:buNone/>
            </a:pPr>
            <a:r>
              <a:rPr lang="en-US" sz="2800" b="1" spc="-1" kern="0" dirty="0">
                <a:solidFill>
                  <a:srgbClr val="38B2A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milhão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1238213" y="3197944"/>
            <a:ext cx="1714500" cy="3085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850" dirty="0">
                <a:solidFill>
                  <a:srgbClr val="7180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mulheres na população de referência do projeto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3912933" y="2705026"/>
            <a:ext cx="1325166" cy="3929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0000"/>
              </a:lnSpc>
              <a:buNone/>
            </a:pPr>
            <a:r>
              <a:rPr lang="en-US" sz="2800" b="1" spc="-1" kern="0" dirty="0">
                <a:solidFill>
                  <a:srgbClr val="38B2A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830–850</a:t>
            </a:r>
            <a:endParaRPr lang="en-US" sz="2800" dirty="0"/>
          </a:p>
        </p:txBody>
      </p:sp>
      <p:sp>
        <p:nvSpPr>
          <p:cNvPr id="9" name="Text 6"/>
          <p:cNvSpPr/>
          <p:nvPr/>
        </p:nvSpPr>
        <p:spPr>
          <a:xfrm>
            <a:off x="3718266" y="3197944"/>
            <a:ext cx="1714500" cy="3085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850" dirty="0">
                <a:solidFill>
                  <a:srgbClr val="7180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novos casos de câncer de mama estimados por ano na região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6722492" y="2705026"/>
            <a:ext cx="659011" cy="3929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0000"/>
              </a:lnSpc>
              <a:buNone/>
            </a:pPr>
            <a:r>
              <a:rPr lang="en-US" sz="2800" b="1" spc="-1" kern="0" dirty="0">
                <a:solidFill>
                  <a:srgbClr val="38B2A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0,85</a:t>
            </a:r>
            <a:endParaRPr lang="en-US" sz="2800" dirty="0"/>
          </a:p>
        </p:txBody>
      </p:sp>
      <p:sp>
        <p:nvSpPr>
          <p:cNvPr id="11" name="Text 8"/>
          <p:cNvSpPr/>
          <p:nvPr/>
        </p:nvSpPr>
        <p:spPr>
          <a:xfrm>
            <a:off x="6194747" y="3197944"/>
            <a:ext cx="1714500" cy="3085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850" dirty="0">
                <a:solidFill>
                  <a:srgbClr val="7180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casos estimados por 1.000 mulheres ao ano</a:t>
            </a:r>
            <a:endParaRPr lang="en-US" sz="850" dirty="0"/>
          </a:p>
        </p:txBody>
      </p:sp>
      <p:sp>
        <p:nvSpPr>
          <p:cNvPr id="12" name="Shape 9"/>
          <p:cNvSpPr/>
          <p:nvPr/>
        </p:nvSpPr>
        <p:spPr>
          <a:xfrm>
            <a:off x="1250156" y="3912989"/>
            <a:ext cx="6643688" cy="339998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13" name="Shape 10"/>
          <p:cNvSpPr/>
          <p:nvPr/>
        </p:nvSpPr>
        <p:spPr>
          <a:xfrm>
            <a:off x="1250156" y="3912989"/>
            <a:ext cx="6643688" cy="7144"/>
          </a:xfrm>
          <a:prstGeom prst="rect">
            <a:avLst/>
          </a:prstGeom>
          <a:solidFill>
            <a:srgbClr val="D6BCFA"/>
          </a:solidFill>
          <a:ln/>
        </p:spPr>
      </p:sp>
      <p:sp>
        <p:nvSpPr>
          <p:cNvPr id="14" name="Text 11"/>
          <p:cNvSpPr/>
          <p:nvPr/>
        </p:nvSpPr>
        <p:spPr>
          <a:xfrm>
            <a:off x="1250156" y="3912989"/>
            <a:ext cx="6643688" cy="339998"/>
          </a:xfrm>
          <a:prstGeom prst="rect">
            <a:avLst/>
          </a:prstGeom>
          <a:noFill/>
          <a:ln/>
        </p:spPr>
        <p:txBody>
          <a:bodyPr wrap="square" lIns="0" tIns="170053" rIns="0" bIns="0" rtlCol="0" anchor="t">
            <a:spAutoFit/>
          </a:bodyPr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Cada atraso no diagnóstico pode reduzir as chances de cura e tornar o tratamento mais complexo.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514350" y="4922044"/>
            <a:ext cx="3600785" cy="928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dirty="0">
                <a:solidFill>
                  <a:srgbClr val="7180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Fonte: Projeto de Aquisição de Bobina Dedicada para Ressonância Magnética — material fornecido.</a:t>
            </a:r>
            <a:endParaRPr lang="en-US" sz="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314325"/>
            <a:ext cx="9144000" cy="110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spc="1" kern="0" dirty="0">
                <a:solidFill>
                  <a:srgbClr val="7180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BOBINA SIEMENS BREAST 18 COIL</a:t>
            </a:r>
            <a:endParaRPr lang="en-US" sz="650" dirty="0"/>
          </a:p>
        </p:txBody>
      </p:sp>
      <p:sp>
        <p:nvSpPr>
          <p:cNvPr id="4" name="Text 1"/>
          <p:cNvSpPr/>
          <p:nvPr/>
        </p:nvSpPr>
        <p:spPr>
          <a:xfrm>
            <a:off x="1071563" y="539353"/>
            <a:ext cx="7000875" cy="7125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92800"/>
              </a:lnSpc>
              <a:buNone/>
            </a:pPr>
            <a:r>
              <a:rPr lang="en-US" sz="2150" b="1" spc="-1" kern="0" dirty="0">
                <a:solidFill>
                  <a:srgbClr val="2D37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bobina amplia a precisão e a resolutividade diagnóstica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1625203" y="1366242"/>
            <a:ext cx="5893594" cy="3651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113600"/>
              </a:lnSpc>
              <a:buNone/>
            </a:pPr>
            <a:r>
              <a:rPr lang="en-US" sz="950" dirty="0">
                <a:solidFill>
                  <a:srgbClr val="7180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Uma tecnologia específica para ressonância magnética mamária, integrada à estrutura já disponível no Hospital Guilherme Álvaro.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1257300" y="2221427"/>
            <a:ext cx="1057275" cy="1057275"/>
          </a:xfrm>
          <a:prstGeom prst="ellipse">
            <a:avLst/>
          </a:prstGeom>
          <a:solidFill>
            <a:srgbClr val="FFFFFF"/>
          </a:solidFill>
          <a:ln w="9144">
            <a:solidFill>
              <a:srgbClr val="38B2A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676605" y="2554895"/>
            <a:ext cx="21861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0000"/>
              </a:lnSpc>
              <a:buNone/>
            </a:pPr>
            <a:r>
              <a:rPr lang="en-US" sz="1600" b="1" spc="-1" kern="0" dirty="0">
                <a:solidFill>
                  <a:srgbClr val="38B2A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400175" y="2840645"/>
            <a:ext cx="771525" cy="10453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97600"/>
              </a:lnSpc>
              <a:buNone/>
            </a:pPr>
            <a:r>
              <a:rPr lang="en-US" sz="600" dirty="0">
                <a:solidFill>
                  <a:srgbClr val="7180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canais de recepção</a:t>
            </a:r>
            <a:endParaRPr lang="en-US" sz="600" dirty="0"/>
          </a:p>
        </p:txBody>
      </p:sp>
      <p:sp>
        <p:nvSpPr>
          <p:cNvPr id="9" name="Text 6"/>
          <p:cNvSpPr/>
          <p:nvPr/>
        </p:nvSpPr>
        <p:spPr>
          <a:xfrm>
            <a:off x="1017984" y="3378715"/>
            <a:ext cx="1535906" cy="14856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Imagem de alta qualidade</a:t>
            </a:r>
            <a:endParaRPr lang="en-US" sz="800" dirty="0"/>
          </a:p>
        </p:txBody>
      </p:sp>
      <p:sp>
        <p:nvSpPr>
          <p:cNvPr id="10" name="Shape 7"/>
          <p:cNvSpPr/>
          <p:nvPr/>
        </p:nvSpPr>
        <p:spPr>
          <a:xfrm>
            <a:off x="3114675" y="2147143"/>
            <a:ext cx="1057275" cy="1057275"/>
          </a:xfrm>
          <a:prstGeom prst="ellipse">
            <a:avLst/>
          </a:prstGeom>
          <a:solidFill>
            <a:srgbClr val="FFFFFF"/>
          </a:solidFill>
          <a:ln w="9144">
            <a:solidFill>
              <a:srgbClr val="D6BCF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203581" y="2428373"/>
            <a:ext cx="879407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0000"/>
              </a:lnSpc>
              <a:buNone/>
            </a:pPr>
            <a:r>
              <a:rPr lang="en-US" sz="1600" b="1" spc="-1" kern="0" dirty="0">
                <a:solidFill>
                  <a:srgbClr val="2D37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95–100%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257550" y="2714123"/>
            <a:ext cx="771525" cy="2090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97600"/>
              </a:lnSpc>
              <a:buNone/>
            </a:pPr>
            <a:r>
              <a:rPr lang="en-US" sz="600" dirty="0">
                <a:solidFill>
                  <a:srgbClr val="7180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sensibilidade para lesões</a:t>
            </a:r>
            <a:endParaRPr lang="en-US" sz="600" dirty="0"/>
          </a:p>
        </p:txBody>
      </p:sp>
      <p:sp>
        <p:nvSpPr>
          <p:cNvPr id="13" name="Text 10"/>
          <p:cNvSpPr/>
          <p:nvPr/>
        </p:nvSpPr>
        <p:spPr>
          <a:xfrm>
            <a:off x="2875359" y="3304431"/>
            <a:ext cx="1535906" cy="2971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Maior capacidade de detecção</a:t>
            </a:r>
            <a:endParaRPr lang="en-US" sz="800" dirty="0"/>
          </a:p>
        </p:txBody>
      </p:sp>
      <p:sp>
        <p:nvSpPr>
          <p:cNvPr id="14" name="Shape 11"/>
          <p:cNvSpPr/>
          <p:nvPr/>
        </p:nvSpPr>
        <p:spPr>
          <a:xfrm>
            <a:off x="4972050" y="2147143"/>
            <a:ext cx="1057275" cy="1057275"/>
          </a:xfrm>
          <a:prstGeom prst="ellipse">
            <a:avLst/>
          </a:prstGeom>
          <a:solidFill>
            <a:srgbClr val="FFFFFF"/>
          </a:solidFill>
          <a:ln w="9144">
            <a:solidFill>
              <a:srgbClr val="38B2A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153769" y="2480611"/>
            <a:ext cx="693781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0000"/>
              </a:lnSpc>
              <a:buNone/>
            </a:pPr>
            <a:r>
              <a:rPr lang="en-US" sz="1600" b="1" spc="-1" kern="0" dirty="0">
                <a:solidFill>
                  <a:srgbClr val="38B2A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1,5 mm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5114925" y="2766361"/>
            <a:ext cx="771525" cy="10453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97600"/>
              </a:lnSpc>
              <a:buNone/>
            </a:pPr>
            <a:r>
              <a:rPr lang="en-US" sz="600" dirty="0">
                <a:solidFill>
                  <a:srgbClr val="7180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resolução espacial</a:t>
            </a:r>
            <a:endParaRPr lang="en-US" sz="600" dirty="0"/>
          </a:p>
        </p:txBody>
      </p:sp>
      <p:sp>
        <p:nvSpPr>
          <p:cNvPr id="17" name="Text 14"/>
          <p:cNvSpPr/>
          <p:nvPr/>
        </p:nvSpPr>
        <p:spPr>
          <a:xfrm>
            <a:off x="4732734" y="3304431"/>
            <a:ext cx="1535906" cy="2971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Visualização mais detalhada</a:t>
            </a:r>
            <a:endParaRPr lang="en-US" sz="800" dirty="0"/>
          </a:p>
        </p:txBody>
      </p:sp>
      <p:sp>
        <p:nvSpPr>
          <p:cNvPr id="18" name="Shape 15"/>
          <p:cNvSpPr/>
          <p:nvPr/>
        </p:nvSpPr>
        <p:spPr>
          <a:xfrm>
            <a:off x="6829425" y="2147143"/>
            <a:ext cx="1057275" cy="1057275"/>
          </a:xfrm>
          <a:prstGeom prst="ellipse">
            <a:avLst/>
          </a:prstGeom>
          <a:solidFill>
            <a:srgbClr val="FFFFFF"/>
          </a:solidFill>
          <a:ln w="9144">
            <a:solidFill>
              <a:srgbClr val="D6BCFA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084758" y="2480611"/>
            <a:ext cx="546553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0000"/>
              </a:lnSpc>
              <a:buNone/>
            </a:pPr>
            <a:r>
              <a:rPr lang="en-US" sz="1600" b="1" spc="-1" kern="0" dirty="0">
                <a:solidFill>
                  <a:srgbClr val="2D37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30–40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6972300" y="2766361"/>
            <a:ext cx="771525" cy="10453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97600"/>
              </a:lnSpc>
              <a:buNone/>
            </a:pPr>
            <a:r>
              <a:rPr lang="en-US" sz="600" dirty="0">
                <a:solidFill>
                  <a:srgbClr val="7180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minutos por exame</a:t>
            </a:r>
            <a:endParaRPr lang="en-US" sz="600" dirty="0"/>
          </a:p>
        </p:txBody>
      </p:sp>
      <p:sp>
        <p:nvSpPr>
          <p:cNvPr id="21" name="Text 18"/>
          <p:cNvSpPr/>
          <p:nvPr/>
        </p:nvSpPr>
        <p:spPr>
          <a:xfrm>
            <a:off x="6590109" y="3304431"/>
            <a:ext cx="1535906" cy="2971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Fluxo assistencial mais eficiente</a:t>
            </a:r>
            <a:endParaRPr lang="en-US" sz="800" dirty="0"/>
          </a:p>
        </p:txBody>
      </p:sp>
      <p:sp>
        <p:nvSpPr>
          <p:cNvPr id="22" name="Shape 19"/>
          <p:cNvSpPr/>
          <p:nvPr/>
        </p:nvSpPr>
        <p:spPr>
          <a:xfrm>
            <a:off x="928688" y="3931630"/>
            <a:ext cx="7286625" cy="785813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23" name="Shape 20"/>
          <p:cNvSpPr/>
          <p:nvPr/>
        </p:nvSpPr>
        <p:spPr>
          <a:xfrm>
            <a:off x="928688" y="3931630"/>
            <a:ext cx="7286625" cy="7144"/>
          </a:xfrm>
          <a:prstGeom prst="rect">
            <a:avLst/>
          </a:prstGeom>
          <a:solidFill>
            <a:srgbClr val="38B2AC"/>
          </a:solidFill>
          <a:ln/>
        </p:spPr>
      </p:sp>
      <p:sp>
        <p:nvSpPr>
          <p:cNvPr id="24" name="Text 21"/>
          <p:cNvSpPr/>
          <p:nvPr/>
        </p:nvSpPr>
        <p:spPr>
          <a:xfrm>
            <a:off x="928688" y="4221845"/>
            <a:ext cx="1500188" cy="3482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50" b="1" spc="1" kern="0" dirty="0">
                <a:solidFill>
                  <a:srgbClr val="38B2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DIAGNÓSTICO E INTERVENÇÃO NO MESMO FLUXO</a:t>
            </a:r>
            <a:endParaRPr lang="en-US" sz="650" dirty="0"/>
          </a:p>
        </p:txBody>
      </p:sp>
      <p:sp>
        <p:nvSpPr>
          <p:cNvPr id="25" name="Text 22"/>
          <p:cNvSpPr/>
          <p:nvPr/>
        </p:nvSpPr>
        <p:spPr>
          <a:xfrm>
            <a:off x="2664619" y="4106652"/>
            <a:ext cx="5550694" cy="5786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suporte para </a:t>
            </a:r>
            <a:r>
              <a:rPr lang="en-US" sz="1000" b="1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biópsia guiada por ressonância magnética</a:t>
            </a:r>
            <a:r>
              <a:rPr lang="en-US" sz="105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contribui para uma </a:t>
            </a:r>
            <a:r>
              <a:rPr lang="en-US" sz="105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jornada mais resolutiva, com melhor qualidade diagnóstica e menos necessidade de </a:t>
            </a:r>
            <a:r>
              <a:rPr lang="en-US" sz="105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encaminhamentos.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514350" y="4893469"/>
            <a:ext cx="3498986" cy="928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dirty="0">
                <a:solidFill>
                  <a:srgbClr val="7180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Fonte: Projeto de Aquisição de Bobina Dedicada para Ressonância Magnética — material fornecido.</a:t>
            </a:r>
            <a:endParaRPr lang="en-US" sz="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14350" y="257175"/>
            <a:ext cx="4714875" cy="110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spc="1" kern="0" dirty="0">
                <a:solidFill>
                  <a:srgbClr val="38B2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VALOR DO DIAGNÓSTICO PRECOCE</a:t>
            </a:r>
            <a:endParaRPr lang="en-US" sz="650" dirty="0"/>
          </a:p>
        </p:txBody>
      </p:sp>
      <p:sp>
        <p:nvSpPr>
          <p:cNvPr id="4" name="Text 1"/>
          <p:cNvSpPr/>
          <p:nvPr/>
        </p:nvSpPr>
        <p:spPr>
          <a:xfrm>
            <a:off x="514350" y="475059"/>
            <a:ext cx="4607719" cy="10412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90400"/>
              </a:lnSpc>
              <a:buNone/>
            </a:pPr>
            <a:r>
              <a:rPr lang="en-US" sz="2150" b="1" spc="-1" kern="0" dirty="0">
                <a:solidFill>
                  <a:srgbClr val="2D37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diagnóstico precoce pode transformar a sobrevida das pacientes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514350" y="1652048"/>
            <a:ext cx="4357688" cy="3651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3600"/>
              </a:lnSpc>
              <a:buNone/>
            </a:pPr>
            <a:r>
              <a:rPr lang="en-US" sz="950" dirty="0">
                <a:solidFill>
                  <a:srgbClr val="7180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diferença entre identificar uma lesão nos estágios iniciais ou avançados altera profundamente a trajetória de cuidado.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514350" y="2367204"/>
            <a:ext cx="2150269" cy="110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spc="1" kern="0" dirty="0">
                <a:solidFill>
                  <a:srgbClr val="7180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DIAGNÓSTICO INICIAL</a:t>
            </a:r>
            <a:endParaRPr lang="en-US" sz="650" dirty="0"/>
          </a:p>
        </p:txBody>
      </p:sp>
      <p:sp>
        <p:nvSpPr>
          <p:cNvPr id="7" name="Text 4"/>
          <p:cNvSpPr/>
          <p:nvPr/>
        </p:nvSpPr>
        <p:spPr>
          <a:xfrm>
            <a:off x="514350" y="2520795"/>
            <a:ext cx="2150269" cy="42432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72000"/>
              </a:lnSpc>
              <a:buNone/>
            </a:pPr>
            <a:r>
              <a:rPr lang="en-US" sz="3400" b="1" spc="-2" kern="0" dirty="0">
                <a:solidFill>
                  <a:srgbClr val="38B2A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&gt;90%</a:t>
            </a:r>
            <a:endParaRPr lang="en-US" sz="3400" dirty="0"/>
          </a:p>
        </p:txBody>
      </p:sp>
      <p:sp>
        <p:nvSpPr>
          <p:cNvPr id="8" name="Text 5"/>
          <p:cNvSpPr/>
          <p:nvPr/>
        </p:nvSpPr>
        <p:spPr>
          <a:xfrm>
            <a:off x="514350" y="3016560"/>
            <a:ext cx="1800225" cy="2786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7180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sobrevida em 5 anos, conforme estimativa do material do projeto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2864644" y="2367204"/>
            <a:ext cx="2150269" cy="110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spc="1" kern="0" dirty="0">
                <a:solidFill>
                  <a:srgbClr val="7180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DIAGNÓSTICO AVANÇADO</a:t>
            </a:r>
            <a:endParaRPr lang="en-US" sz="650" dirty="0"/>
          </a:p>
        </p:txBody>
      </p:sp>
      <p:sp>
        <p:nvSpPr>
          <p:cNvPr id="10" name="Text 7"/>
          <p:cNvSpPr/>
          <p:nvPr/>
        </p:nvSpPr>
        <p:spPr>
          <a:xfrm>
            <a:off x="2864644" y="2520795"/>
            <a:ext cx="2150269" cy="42432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72000"/>
              </a:lnSpc>
              <a:buNone/>
            </a:pPr>
            <a:r>
              <a:rPr lang="en-US" sz="3400" b="1" spc="-2" kern="0" dirty="0">
                <a:solidFill>
                  <a:srgbClr val="2D37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&lt;30%</a:t>
            </a:r>
            <a:endParaRPr lang="en-US" sz="3400" dirty="0"/>
          </a:p>
        </p:txBody>
      </p:sp>
      <p:sp>
        <p:nvSpPr>
          <p:cNvPr id="11" name="Text 8"/>
          <p:cNvSpPr/>
          <p:nvPr/>
        </p:nvSpPr>
        <p:spPr>
          <a:xfrm>
            <a:off x="2864644" y="3016560"/>
            <a:ext cx="1800225" cy="2786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7180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sobrevida em 5 anos, conforme estimativa do material do projeto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514350" y="3509479"/>
            <a:ext cx="4500563" cy="654769"/>
          </a:xfrm>
          <a:prstGeom prst="rect">
            <a:avLst/>
          </a:prstGeom>
          <a:noFill/>
          <a:ln/>
        </p:spPr>
        <p:txBody>
          <a:bodyPr wrap="square" lIns="0" tIns="102108" rIns="0" bIns="0" rtlCol="0" anchor="t">
            <a:spAutoFit/>
          </a:bodyPr>
          <a:lstStyle/>
          <a:p>
            <a:pPr algn="l" indent="0" marL="0">
              <a:lnSpc>
                <a:spcPct val="110400"/>
              </a:lnSpc>
              <a:buNone/>
            </a:pPr>
            <a:r>
              <a:rPr lang="en-US" sz="1000" dirty="0">
                <a:solidFill>
                  <a:srgbClr val="2D37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Ao disponibilizar a bobina dedicada localmente, o Hospital Guilherme Álvaro pode reduzir barreiras de acesso, evitar deslocamentos desnecessários e favorecer decisões clínicas mais oportunas.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5850731" y="285750"/>
            <a:ext cx="2750344" cy="200025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Shape 11"/>
          <p:cNvSpPr/>
          <p:nvPr/>
        </p:nvSpPr>
        <p:spPr>
          <a:xfrm>
            <a:off x="5850731" y="285750"/>
            <a:ext cx="2750344" cy="35719"/>
          </a:xfrm>
          <a:prstGeom prst="rect">
            <a:avLst/>
          </a:prstGeom>
          <a:solidFill>
            <a:srgbClr val="38B2AC"/>
          </a:solidFill>
          <a:ln/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0731" y="321469"/>
            <a:ext cx="2750344" cy="1928813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850731" y="2357438"/>
            <a:ext cx="2750344" cy="1253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650" dirty="0">
                <a:solidFill>
                  <a:srgbClr val="7180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Fachada do Hospital Guilherme Álvaro, Santos.</a:t>
            </a:r>
            <a:endParaRPr lang="en-US" sz="650" dirty="0"/>
          </a:p>
        </p:txBody>
      </p:sp>
      <p:sp>
        <p:nvSpPr>
          <p:cNvPr id="17" name="Text 13"/>
          <p:cNvSpPr/>
          <p:nvPr/>
        </p:nvSpPr>
        <p:spPr>
          <a:xfrm>
            <a:off x="5850731" y="2611375"/>
            <a:ext cx="2750344" cy="4214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94400"/>
              </a:lnSpc>
              <a:buNone/>
            </a:pPr>
            <a:r>
              <a:rPr lang="en-US" sz="1250" b="1" dirty="0">
                <a:solidFill>
                  <a:srgbClr val="2D37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Tecnologia essencial, no hospital de referência da região.</a:t>
            </a:r>
            <a:endParaRPr lang="en-US" sz="1250" dirty="0"/>
          </a:p>
        </p:txBody>
      </p:sp>
      <p:sp>
        <p:nvSpPr>
          <p:cNvPr id="18" name="Text 14"/>
          <p:cNvSpPr/>
          <p:nvPr/>
        </p:nvSpPr>
        <p:spPr>
          <a:xfrm>
            <a:off x="5850731" y="3090007"/>
            <a:ext cx="2607469" cy="4731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0400"/>
              </a:lnSpc>
              <a:buNone/>
            </a:pPr>
            <a:r>
              <a:rPr lang="en-US" sz="850" dirty="0">
                <a:solidFill>
                  <a:srgbClr val="7180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ampliação da capacidade diagnóstica fortalece uma rede de cuidado mais próxima das pacientes da Baixada Santista.</a:t>
            </a:r>
            <a:endParaRPr lang="en-US" sz="850" dirty="0"/>
          </a:p>
        </p:txBody>
      </p:sp>
      <p:sp>
        <p:nvSpPr>
          <p:cNvPr id="19" name="Text 15"/>
          <p:cNvSpPr/>
          <p:nvPr/>
        </p:nvSpPr>
        <p:spPr>
          <a:xfrm>
            <a:off x="514350" y="4893469"/>
            <a:ext cx="4656330" cy="928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dirty="0">
                <a:solidFill>
                  <a:srgbClr val="7180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Fonte: Projeto de Aquisição de Bobina Dedicada para Ressonância Magnética — material fornecido. Foto: Hospital Guilherme Álvaro.</a:t>
            </a:r>
            <a:endParaRPr lang="en-US" sz="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2026-08-08T01:10:20Z</dcterms:created>
  <dcterms:modified xsi:type="dcterms:W3CDTF">2026-08-08T01:10:20Z</dcterms:modified>
</cp:coreProperties>
</file>