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1" r:id="rId2"/>
    <p:sldId id="270" r:id="rId3"/>
    <p:sldId id="280" r:id="rId4"/>
    <p:sldId id="283" r:id="rId5"/>
    <p:sldId id="285" r:id="rId6"/>
    <p:sldId id="286" r:id="rId7"/>
    <p:sldId id="287" r:id="rId8"/>
    <p:sldId id="288" r:id="rId9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50BE70-7B2F-424E-8668-12FDB15621B1}" v="61" dt="2026-08-19T14:21:55.943"/>
    <p1510:client id="{8839EB16-544C-4BF0-B42B-99E6E39C1B35}" v="167" dt="2026-08-19T13:12:28.384"/>
  </p1510:revLst>
</p1510:revInfo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26" autoAdjust="0"/>
  </p:normalViewPr>
  <p:slideViewPr>
    <p:cSldViewPr snapToGrid="0">
      <p:cViewPr varScale="1">
        <p:scale>
          <a:sx n="120" d="100"/>
          <a:sy n="120" d="100"/>
        </p:scale>
        <p:origin x="776" y="18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414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88B9B7-6BD6-4242-A4F6-224583E9BB18}" type="datetime1">
              <a:rPr lang="pt-BR" smtClean="0"/>
              <a:t>19/08/2026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04A0D4-B89B-4ADD-AF9E-38636B40EE4E}" type="slidenum">
              <a:rPr lang="pt-BR" smtClean="0"/>
              <a:t>‹N›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84F729-B429-487C-A996-6CE0DFB53855}" type="datetime1">
              <a:rPr lang="pt-BR" noProof="0" smtClean="0"/>
              <a:t>19/08/2026</a:t>
            </a:fld>
            <a:endParaRPr lang="pt-BR" noProof="0" dirty="0"/>
          </a:p>
        </p:txBody>
      </p:sp>
      <p:sp>
        <p:nvSpPr>
          <p:cNvPr id="4" name="Espaço reservado para 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1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2869989-EB00-4EE7-BCB5-25BDC5BB29F8}" type="slidenum">
              <a:rPr lang="pt-BR" noProof="0" smtClean="0"/>
              <a:t>‹N›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1978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9791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7517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B72E5-A280-951E-8CFB-4168230F5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FB2E3E8-09F3-529E-0477-68BA889184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6C85AF6-88C1-EC30-591B-58EA7D1B50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3932286-3927-9CD0-44D2-B66C67D69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8462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9FDFF-A621-C142-9773-9103A9EE9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14566FA-7260-6EF3-535E-CB1260D20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D8CE11A-F9F8-76E4-407D-A3E3E76D57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A6904B-7DBB-9663-C17E-4B6A61D9D2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6582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7EE96-3365-0A02-DE8D-D239F980A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8F4E133-7041-A02F-4214-A331A1B6E4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AA6CD3F-C8DC-B36D-4A8D-5E29D5A6D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67BD87-E271-ECE6-A9F2-A791DBAD37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6792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43D56-6830-6D57-1562-36FEB5762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1420BC5-7BA4-7F33-413B-8A34B980F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87369F5-F189-2281-A5B7-CE99373B3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3CD3440-B654-997C-F48F-3283444EDD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8119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CB46F-8228-1152-7DDA-8314BB45C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7D5C7B0-DA6A-D183-82D3-79A8999FB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4AEACCB-0936-9073-626B-92A82EE7EC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5555A4-0190-0ADE-4537-844D72B974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2486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Conector reto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upo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Conector reto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to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to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ector reto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to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upo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Conector reto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ector reto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ector reto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ector reto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ector reto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Conector reto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ector reto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ector reto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ector reto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ector reto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o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Conector reto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ector reto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 reto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reto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to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upo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Conector reto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ector reto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ector reto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reto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reto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Conector reto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ector reto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ector reto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ector reto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to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rtlCol="0"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cxnSp>
        <p:nvCxnSpPr>
          <p:cNvPr id="58" name="Conector reto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0FA058-471D-4FFB-8372-3559F7C86DB7}" type="datetime1">
              <a:rPr lang="pt-BR" noProof="0" smtClean="0"/>
              <a:t>19/08/2026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D57174-64C5-4919-8608-FF00C64CBE00}" type="datetime1">
              <a:rPr lang="pt-BR" noProof="0" smtClean="0"/>
              <a:t>19/08/2026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6DCBA4-C353-47EC-8241-18A0DA3A5C1B}" type="datetime1">
              <a:rPr lang="pt-BR" noProof="0" smtClean="0"/>
              <a:t>19/08/2026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Conector reto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upo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Conector reto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to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ector reto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to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to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upo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Conector reto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ector reto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ector reto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ector reto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ector reto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Conector reto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ector reto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ector reto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ector reto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ector reto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o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Conector reto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 reto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reto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to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ctor reto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upo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Conector reto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ector reto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reto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reto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ector reto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Conector reto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ector reto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ector reto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to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ctor reto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rtlCol="0"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58" name="Conector reto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051742-82EB-42D7-BB6E-B395D51B875F}" type="datetime1">
              <a:rPr lang="pt-BR" noProof="0" smtClean="0"/>
              <a:t>19/08/2026</a:t>
            </a:fld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844F69-8BBE-4C0B-965F-D17F50C8E650}" type="datetime1">
              <a:rPr lang="pt-BR" noProof="0" smtClean="0"/>
              <a:t>19/08/2026</a:t>
            </a:fld>
            <a:endParaRPr lang="pt-BR" noProof="0" dirty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B90ADF-DE55-4142-8D04-EBD4B8F74FFD}" type="datetime1">
              <a:rPr lang="pt-BR" noProof="0" smtClean="0"/>
              <a:t>19/08/2026</a:t>
            </a:fld>
            <a:endParaRPr lang="pt-BR" noProof="0" dirty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upo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Conector reto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ector reto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ector reto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ector reto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ector reto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ector reto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ector reto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ector reto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ector reto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ector reto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ector reto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ector reto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ector reto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ector reto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ector reto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ector reto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upo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Conector reto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Conector reto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Conector reto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Conector reto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Conector reto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upo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Conector reto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Conector reto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Conector reto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Conector reto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Conector reto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Conector reto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Conector reto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Conector reto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Conector reto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Conector reto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upo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Conector reto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Conector reto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ector reto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ector reto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Conector reto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upo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Conector reto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Conector reto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Conector reto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Conector reto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Conector reto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Conector reto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ector reto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ector reto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ector reto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ector reto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Espaço reservado para rodapé 21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212" name="Espaço reservado para data 21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6A890C-6452-49A1-B0D9-AA8036D5237E}" type="datetime1">
              <a:rPr lang="pt-BR" noProof="0" smtClean="0"/>
              <a:t>19/08/2026</a:t>
            </a:fld>
            <a:endParaRPr lang="pt-BR" noProof="0" dirty="0"/>
          </a:p>
        </p:txBody>
      </p:sp>
      <p:sp>
        <p:nvSpPr>
          <p:cNvPr id="214" name="Espaço reservado para o número do slide 21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pPr rtl="0"/>
              <a:t>‹N›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Conector reto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upo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Conector reto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to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to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ector reto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ector reto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upo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Conector reto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ector reto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ector reto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ector reto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ector reto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Conector reto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ector reto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ector reto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ector reto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ector reto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upo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Conector reto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to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ctor reto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ector reto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ector reto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upo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Conector reto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reto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ector reto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ector reto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ector reto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Conector reto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to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ctor reto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ctor reto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ector reto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tângulo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60" name="Conector reto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1623B0F-75CC-4C46-A6C5-4A410D901FCD}" type="datetime1">
              <a:rPr lang="pt-BR" noProof="0" smtClean="0"/>
              <a:t>19/08/2026</a:t>
            </a:fld>
            <a:endParaRPr lang="pt-BR" noProof="0" dirty="0"/>
          </a:p>
        </p:txBody>
      </p:sp>
      <p:sp>
        <p:nvSpPr>
          <p:cNvPr id="8" name="Espaço reservado para o número do slide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pt-BR" noProof="0" smtClean="0"/>
              <a:pPr rtl="0"/>
              <a:t>‹N›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Conector reto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upo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Conector reto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ector reto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to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to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ector reto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upo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Conector reto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ector reto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ector reto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ector reto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ector reto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Conector reto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ector reto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ector reto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ector reto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ector reto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o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Conector reto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reto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to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ctor reto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ector reto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o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Conector reto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reto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reto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ector reto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ector reto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Conector reto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ector reto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to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ctor reto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ctor reto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tângulo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59" name="Conector reto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.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upo 95"/>
          <p:cNvGrpSpPr/>
          <p:nvPr userDrawn="1"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Conector reto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ector reto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ector reto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ector reto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ector reto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ector reto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ector reto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ector reto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ector reto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ector reto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ector reto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to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ector reto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reto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to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ector reto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upo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Conector reto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ector reto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ector reto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ector reto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to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upo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Conector reto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ector reto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ector reto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ector reto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ector reto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Conector reto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ector reto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Conector reto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Conector reto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ector reto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upo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Conector reto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ector reto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ector reto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ector reto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ector reto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upo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Conector reto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ector reto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ector reto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ector reto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ector reto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Conector reto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ector reto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ector reto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ector reto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ector reto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BR" noProof="0" dirty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cxnSp>
        <p:nvCxnSpPr>
          <p:cNvPr id="148" name="Conector reto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A04F1B8F-DFE3-4BF7-B882-95DE566932B5}" type="datetime1">
              <a:rPr lang="pt-BR" noProof="0" smtClean="0"/>
              <a:t>19/08/2026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E31375A4-56A4-47D6-9801-1991572033F7}" type="slidenum">
              <a:rPr lang="pt-BR" noProof="0" smtClean="0"/>
              <a:pPr rtl="0"/>
              <a:t>‹N›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2758" y="1909346"/>
            <a:ext cx="10540092" cy="3383280"/>
          </a:xfrm>
        </p:spPr>
        <p:txBody>
          <a:bodyPr rtlCol="0">
            <a:normAutofit/>
          </a:bodyPr>
          <a:lstStyle/>
          <a:p>
            <a:pPr rtl="0"/>
            <a:r>
              <a:rPr lang="pt-BR" sz="6000" dirty="0"/>
              <a:t>Projeto “Consultório Móvel”</a:t>
            </a: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894B4604-F133-535C-5C9E-FC1343C11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93" y="486382"/>
            <a:ext cx="3212592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Agrupar 26">
            <a:extLst>
              <a:ext uri="{FF2B5EF4-FFF2-40B4-BE49-F238E27FC236}">
                <a16:creationId xmlns:a16="http://schemas.microsoft.com/office/drawing/2014/main" id="{BAD3148A-8189-E1E3-E9B6-3A6F08BE333E}"/>
              </a:ext>
            </a:extLst>
          </p:cNvPr>
          <p:cNvGrpSpPr/>
          <p:nvPr/>
        </p:nvGrpSpPr>
        <p:grpSpPr>
          <a:xfrm>
            <a:off x="1105016" y="2536129"/>
            <a:ext cx="3672038" cy="892871"/>
            <a:chOff x="4284944" y="4697064"/>
            <a:chExt cx="3672038" cy="892871"/>
          </a:xfrm>
        </p:grpSpPr>
        <p:grpSp>
          <p:nvGrpSpPr>
            <p:cNvPr id="13" name="Group 2">
              <a:extLst>
                <a:ext uri="{FF2B5EF4-FFF2-40B4-BE49-F238E27FC236}">
                  <a16:creationId xmlns:a16="http://schemas.microsoft.com/office/drawing/2014/main" id="{0EB42819-5C55-AA55-5624-B13B09770EA2}"/>
                </a:ext>
              </a:extLst>
            </p:cNvPr>
            <p:cNvGrpSpPr/>
            <p:nvPr/>
          </p:nvGrpSpPr>
          <p:grpSpPr>
            <a:xfrm rot="-5400000">
              <a:off x="5549855" y="3432153"/>
              <a:ext cx="892871" cy="3422694"/>
              <a:chOff x="0" y="0"/>
              <a:chExt cx="235159" cy="901450"/>
            </a:xfrm>
          </p:grpSpPr>
          <p:sp>
            <p:nvSpPr>
              <p:cNvPr id="15" name="Freeform 3">
                <a:extLst>
                  <a:ext uri="{FF2B5EF4-FFF2-40B4-BE49-F238E27FC236}">
                    <a16:creationId xmlns:a16="http://schemas.microsoft.com/office/drawing/2014/main" id="{D8BB33E4-C89C-F9DE-61E9-AE426810E687}"/>
                  </a:ext>
                </a:extLst>
              </p:cNvPr>
              <p:cNvSpPr/>
              <p:nvPr/>
            </p:nvSpPr>
            <p:spPr>
              <a:xfrm>
                <a:off x="0" y="0"/>
                <a:ext cx="235159" cy="901450"/>
              </a:xfrm>
              <a:custGeom>
                <a:avLst/>
                <a:gdLst/>
                <a:ahLst/>
                <a:cxnLst/>
                <a:rect l="l" t="t" r="r" b="b"/>
                <a:pathLst>
                  <a:path w="235159" h="901450">
                    <a:moveTo>
                      <a:pt x="0" y="0"/>
                    </a:moveTo>
                    <a:lnTo>
                      <a:pt x="235159" y="0"/>
                    </a:lnTo>
                    <a:lnTo>
                      <a:pt x="235159" y="901450"/>
                    </a:lnTo>
                    <a:lnTo>
                      <a:pt x="0" y="901450"/>
                    </a:lnTo>
                    <a:close/>
                  </a:path>
                </a:pathLst>
              </a:custGeom>
              <a:solidFill>
                <a:srgbClr val="131619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4">
                <a:extLst>
                  <a:ext uri="{FF2B5EF4-FFF2-40B4-BE49-F238E27FC236}">
                    <a16:creationId xmlns:a16="http://schemas.microsoft.com/office/drawing/2014/main" id="{81559381-0BF7-B563-4AD9-DF0FB54210F1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35159" cy="910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03"/>
                  </a:lnSpc>
                </a:pPr>
                <a:endParaRPr/>
              </a:p>
            </p:txBody>
          </p:sp>
        </p:grp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98F7AD64-68E7-B0A4-170E-8C660692394E}"/>
                </a:ext>
              </a:extLst>
            </p:cNvPr>
            <p:cNvSpPr txBox="1"/>
            <p:nvPr/>
          </p:nvSpPr>
          <p:spPr>
            <a:xfrm>
              <a:off x="4804914" y="4995862"/>
              <a:ext cx="3152068" cy="3125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78"/>
                </a:lnSpc>
              </a:pPr>
              <a:r>
                <a:rPr lang="en-US" sz="2000" spc="1585">
                  <a:solidFill>
                    <a:srgbClr val="EFEDEC"/>
                  </a:solidFill>
                  <a:latin typeface="Montaser Arabic Light"/>
                  <a:ea typeface="Montaser Arabic Light"/>
                  <a:cs typeface="Montaser Arabic Light"/>
                  <a:sym typeface="Montaser Arabic Light"/>
                </a:rPr>
                <a:t>SUMÁRIO</a:t>
              </a:r>
            </a:p>
          </p:txBody>
        </p:sp>
      </p:grpSp>
      <p:sp>
        <p:nvSpPr>
          <p:cNvPr id="19" name="TextBox 6">
            <a:extLst>
              <a:ext uri="{FF2B5EF4-FFF2-40B4-BE49-F238E27FC236}">
                <a16:creationId xmlns:a16="http://schemas.microsoft.com/office/drawing/2014/main" id="{E2E81BB1-9DB0-E00A-369E-354644A8961B}"/>
              </a:ext>
            </a:extLst>
          </p:cNvPr>
          <p:cNvSpPr txBox="1"/>
          <p:nvPr/>
        </p:nvSpPr>
        <p:spPr>
          <a:xfrm>
            <a:off x="5540032" y="1053808"/>
            <a:ext cx="2601902" cy="108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35"/>
              </a:lnSpc>
            </a:pPr>
            <a:r>
              <a:rPr lang="en-US" sz="4800" i="1" dirty="0">
                <a:solidFill>
                  <a:srgbClr val="131619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01.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31428C64-0902-599B-E5F7-0CAA4E4F882C}"/>
              </a:ext>
            </a:extLst>
          </p:cNvPr>
          <p:cNvSpPr txBox="1"/>
          <p:nvPr/>
        </p:nvSpPr>
        <p:spPr>
          <a:xfrm>
            <a:off x="6438303" y="1545734"/>
            <a:ext cx="4771055" cy="498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90000"/>
              </a:lnSpc>
              <a:buClr>
                <a:schemeClr val="accent1">
                  <a:lumMod val="75000"/>
                </a:schemeClr>
              </a:buClr>
              <a:buSzPct val="100000"/>
            </a:pPr>
            <a:r>
              <a:rPr lang="en-US" sz="3600" dirty="0">
                <a:solidFill>
                  <a:schemeClr val="accent1"/>
                </a:solidFill>
                <a:sym typeface="Montaser Arabic Light"/>
              </a:rPr>
              <a:t>RELEVÂNCIA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B0E7644F-2AEA-D06B-3345-38D6662D0FAF}"/>
              </a:ext>
            </a:extLst>
          </p:cNvPr>
          <p:cNvSpPr txBox="1"/>
          <p:nvPr/>
        </p:nvSpPr>
        <p:spPr>
          <a:xfrm>
            <a:off x="5574011" y="1972622"/>
            <a:ext cx="2601902" cy="108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35"/>
              </a:lnSpc>
            </a:pPr>
            <a:r>
              <a:rPr lang="en-US" sz="4800" i="1" dirty="0">
                <a:solidFill>
                  <a:srgbClr val="131619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02.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F364E998-ABAE-46A9-B337-0537B1B8F90D}"/>
              </a:ext>
            </a:extLst>
          </p:cNvPr>
          <p:cNvSpPr txBox="1"/>
          <p:nvPr/>
        </p:nvSpPr>
        <p:spPr>
          <a:xfrm>
            <a:off x="5545436" y="2953934"/>
            <a:ext cx="2601902" cy="108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35"/>
              </a:lnSpc>
            </a:pPr>
            <a:r>
              <a:rPr lang="en-US" sz="4800" i="1" dirty="0">
                <a:solidFill>
                  <a:srgbClr val="131619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03.</a:t>
            </a:r>
          </a:p>
        </p:txBody>
      </p:sp>
      <p:sp>
        <p:nvSpPr>
          <p:cNvPr id="29" name="TextBox 7">
            <a:extLst>
              <a:ext uri="{FF2B5EF4-FFF2-40B4-BE49-F238E27FC236}">
                <a16:creationId xmlns:a16="http://schemas.microsoft.com/office/drawing/2014/main" id="{91F5A1EE-517A-3806-0D74-AEB60A107D5D}"/>
              </a:ext>
            </a:extLst>
          </p:cNvPr>
          <p:cNvSpPr txBox="1"/>
          <p:nvPr/>
        </p:nvSpPr>
        <p:spPr>
          <a:xfrm>
            <a:off x="6428779" y="4517713"/>
            <a:ext cx="4771055" cy="347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8"/>
              </a:lnSpc>
            </a:pPr>
            <a:r>
              <a:rPr lang="en-US" sz="3600" dirty="0">
                <a:solidFill>
                  <a:schemeClr val="accent1"/>
                </a:solidFill>
                <a:sym typeface="Montaser Arabic Light"/>
              </a:rPr>
              <a:t>ORÇAMENTO</a:t>
            </a: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89298FE1-AD6D-869B-7CE3-D85CA6205EFF}"/>
              </a:ext>
            </a:extLst>
          </p:cNvPr>
          <p:cNvSpPr txBox="1"/>
          <p:nvPr/>
        </p:nvSpPr>
        <p:spPr>
          <a:xfrm>
            <a:off x="6451952" y="3595116"/>
            <a:ext cx="4771055" cy="347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8"/>
              </a:lnSpc>
            </a:pPr>
            <a:r>
              <a:rPr lang="en-US" sz="3600" dirty="0">
                <a:solidFill>
                  <a:schemeClr val="accent1"/>
                </a:solidFill>
                <a:sym typeface="Montaser Arabic Light"/>
              </a:rPr>
              <a:t>SOLUÇÃO</a:t>
            </a:r>
            <a:r>
              <a:rPr lang="en-US" sz="4000" spc="287" dirty="0">
                <a:solidFill>
                  <a:srgbClr val="131619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</a:p>
        </p:txBody>
      </p:sp>
      <p:sp>
        <p:nvSpPr>
          <p:cNvPr id="33" name="TextBox 7">
            <a:extLst>
              <a:ext uri="{FF2B5EF4-FFF2-40B4-BE49-F238E27FC236}">
                <a16:creationId xmlns:a16="http://schemas.microsoft.com/office/drawing/2014/main" id="{9B39B1F1-699E-9658-C5C0-651EAD7D4B82}"/>
              </a:ext>
            </a:extLst>
          </p:cNvPr>
          <p:cNvSpPr txBox="1"/>
          <p:nvPr/>
        </p:nvSpPr>
        <p:spPr>
          <a:xfrm>
            <a:off x="6467873" y="2435019"/>
            <a:ext cx="4771055" cy="498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 rtl="0">
              <a:defRPr lang="pt-br"/>
            </a:defPPr>
            <a:lvl1pPr>
              <a:lnSpc>
                <a:spcPct val="90000"/>
              </a:lnSpc>
              <a:buClr>
                <a:schemeClr val="accent1">
                  <a:lumMod val="75000"/>
                </a:schemeClr>
              </a:buClr>
              <a:buSzPct val="100000"/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>
                <a:sym typeface="Montaser Arabic Light"/>
              </a:rPr>
              <a:t>COBERTURA</a:t>
            </a: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33746B54-D634-97C2-AAB9-E81AF7B62FEB}"/>
              </a:ext>
            </a:extLst>
          </p:cNvPr>
          <p:cNvSpPr txBox="1"/>
          <p:nvPr/>
        </p:nvSpPr>
        <p:spPr>
          <a:xfrm>
            <a:off x="5560361" y="3888707"/>
            <a:ext cx="2601902" cy="108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35"/>
              </a:lnSpc>
            </a:pPr>
            <a:r>
              <a:rPr lang="en-US" sz="4800" i="1" dirty="0">
                <a:solidFill>
                  <a:srgbClr val="131619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04.</a:t>
            </a:r>
          </a:p>
        </p:txBody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B2F95988-9701-1953-5F56-28937F9DD814}"/>
              </a:ext>
            </a:extLst>
          </p:cNvPr>
          <p:cNvSpPr txBox="1"/>
          <p:nvPr/>
        </p:nvSpPr>
        <p:spPr>
          <a:xfrm>
            <a:off x="6440576" y="5510880"/>
            <a:ext cx="4771055" cy="347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8"/>
              </a:lnSpc>
            </a:pPr>
            <a:r>
              <a:rPr lang="en-US" sz="3600" dirty="0">
                <a:solidFill>
                  <a:schemeClr val="accent1"/>
                </a:solidFill>
                <a:sym typeface="Montaser Arabic Light"/>
              </a:rPr>
              <a:t>CONTATOS</a:t>
            </a: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C8357C9F-B2BD-FC72-842D-B8A2D53DB112}"/>
              </a:ext>
            </a:extLst>
          </p:cNvPr>
          <p:cNvSpPr txBox="1"/>
          <p:nvPr/>
        </p:nvSpPr>
        <p:spPr>
          <a:xfrm>
            <a:off x="5562633" y="4891399"/>
            <a:ext cx="2601902" cy="108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35"/>
              </a:lnSpc>
            </a:pPr>
            <a:r>
              <a:rPr lang="en-US" sz="4800" i="1" dirty="0">
                <a:solidFill>
                  <a:srgbClr val="131619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05.</a:t>
            </a:r>
          </a:p>
        </p:txBody>
      </p:sp>
    </p:spTree>
    <p:extLst>
      <p:ext uri="{BB962C8B-B14F-4D97-AF65-F5344CB8AC3E}">
        <p14:creationId xmlns:p14="http://schemas.microsoft.com/office/powerpoint/2010/main" val="144519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363198" y="525721"/>
            <a:ext cx="4572000" cy="641350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800" dirty="0"/>
              <a:t>RELEVÂNCIA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AD68F45-C95B-D8C3-C5EC-5DB706C76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2624" y="87985"/>
            <a:ext cx="3212870" cy="107908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6F23479-3FF9-0B4F-F1C3-AC48CC35A1CF}"/>
              </a:ext>
            </a:extLst>
          </p:cNvPr>
          <p:cNvSpPr txBox="1"/>
          <p:nvPr/>
        </p:nvSpPr>
        <p:spPr>
          <a:xfrm>
            <a:off x="330542" y="1597586"/>
            <a:ext cx="5869459" cy="4550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/>
              <a:t>Dentre os vários desafios enfrentados pelo nosso Sistema Único de Saúde (SUS) podemos destacar a dificuldade de acompanhar o crescimento populacional dos municípios e a dificuldade de alcançar, com qualidade, </a:t>
            </a:r>
            <a:r>
              <a:rPr lang="pt-BR" b="1" dirty="0"/>
              <a:t>aqueles que não conseguem se locomover até as unidades básicas de saúde</a:t>
            </a:r>
            <a:r>
              <a:rPr lang="pt-BR" dirty="0"/>
              <a:t>.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 investimento governamental em infraestrutura, ampliação das equipes multiprofissionais, melhoria e ampliação dos serviços oferecidos a população estariam entre as possíveis soluções definitivas para esses desafios. Enquanto essas ações não chegam acreditamos que o investimento em um </a:t>
            </a:r>
            <a:r>
              <a:rPr lang="pt-BR" b="1" dirty="0"/>
              <a:t>consultório móvel de cuidados clínicos</a:t>
            </a:r>
            <a:r>
              <a:rPr lang="pt-BR" dirty="0"/>
              <a:t> seria de grande valia para o município de Atibia/SP.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pt-BR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410D55E-70BF-1718-5D30-4EB711F46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638" y="1618325"/>
            <a:ext cx="5706856" cy="2967964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13894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D21DB-465A-495B-4B56-D064918C7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2ED21E0-C9B8-D2DE-0458-2F296491C0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363198" y="525721"/>
            <a:ext cx="4572000" cy="641350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800" dirty="0"/>
              <a:t>COBERTURA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F2E4DAE-3F55-3D76-E360-FEC6770C7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2624" y="87985"/>
            <a:ext cx="3212870" cy="107908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5735DC4-1CE7-1189-3EA7-3F9B1BA50484}"/>
              </a:ext>
            </a:extLst>
          </p:cNvPr>
          <p:cNvSpPr txBox="1"/>
          <p:nvPr/>
        </p:nvSpPr>
        <p:spPr>
          <a:xfrm>
            <a:off x="962025" y="2129221"/>
            <a:ext cx="10267949" cy="2599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/>
              <a:t>	Segundo estimativas a população de Atibaia, no ano de </a:t>
            </a:r>
            <a:r>
              <a:rPr lang="pt-BR" b="1" dirty="0"/>
              <a:t>2027</a:t>
            </a:r>
            <a:r>
              <a:rPr lang="pt-BR" dirty="0"/>
              <a:t>, devera se aproximar da faixa de </a:t>
            </a:r>
            <a:r>
              <a:rPr lang="pt-BR" b="1" dirty="0"/>
              <a:t>169.000 a 171.000 habitantes </a:t>
            </a:r>
            <a:r>
              <a:rPr lang="pt-BR" dirty="0"/>
              <a:t>dentro de uma extensão territorial de 478,52 km² de área. Em razão deste crescimento o município enfrenta um desafio estrutural de capilaridade onde habitantes de bairros rurais e de novos distritos sofrem deslocamentos longos para buscar de atendimento. Enfrentamos uma sobrecarga nas unidades centrais e dificuldade de aceso a atenção primaria para populações vulneráveis.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	Entre </a:t>
            </a:r>
            <a:r>
              <a:rPr lang="pt-BR" b="1" dirty="0"/>
              <a:t>11.000 e 15.000 habitantes da área rural </a:t>
            </a:r>
            <a:r>
              <a:rPr lang="pt-BR" dirty="0"/>
              <a:t>serão beneficiados com este projeto.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88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150DD-CB4D-79D7-563E-07C773EEC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3C64C2B-E0E5-01C3-0220-D065EC62E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363198" y="525721"/>
            <a:ext cx="4572000" cy="641350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800" dirty="0"/>
              <a:t>SOLUÇÃO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641B259-794A-C938-FB32-5962AB39F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2624" y="87985"/>
            <a:ext cx="3212870" cy="107908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A86E484-2E99-8626-7961-845AA49338A7}"/>
              </a:ext>
            </a:extLst>
          </p:cNvPr>
          <p:cNvSpPr txBox="1"/>
          <p:nvPr/>
        </p:nvSpPr>
        <p:spPr>
          <a:xfrm>
            <a:off x="192038" y="1270861"/>
            <a:ext cx="6115048" cy="4801314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pt-BR" dirty="0"/>
              <a:t>O consultório móvel seria um recurso complementar e estratégico para o enfrentamento desta realidade.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A Prefeitura </a:t>
            </a:r>
            <a:r>
              <a:rPr lang="pt-BR" dirty="0"/>
              <a:t>entra com a equipe composta por: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Medico;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Enfermeiro;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Técnico de enfermagem;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Motorista.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Levaríamos as áreas rurais e distritos afastados ações de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Promoção de saúde;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Vacinação;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Distribuição de medicamentos;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Pré-natal básico;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Acompanhamento constante de puericultura, doenças crônicas e pacientes acamados ou de mobilidade reduzida.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0928688-C75B-17D4-E04D-E6C272D4EDD5}"/>
              </a:ext>
            </a:extLst>
          </p:cNvPr>
          <p:cNvSpPr txBox="1"/>
          <p:nvPr/>
        </p:nvSpPr>
        <p:spPr>
          <a:xfrm>
            <a:off x="6563214" y="5014078"/>
            <a:ext cx="5123327" cy="923330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pt-BR" sz="1800" dirty="0"/>
              <a:t>Além da atenção primária, ações deste porte </a:t>
            </a:r>
            <a:r>
              <a:rPr lang="pt-BR" sz="1800" b="1" dirty="0"/>
              <a:t>diminuem emergências</a:t>
            </a:r>
            <a:r>
              <a:rPr lang="pt-BR" sz="1800" dirty="0"/>
              <a:t> e sobrecarga da atenção secundaria. </a:t>
            </a:r>
            <a:endParaRPr lang="en-US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08E32D9-79A0-4431-A1F7-5DEAD2AC2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9794" y="1382257"/>
            <a:ext cx="5750168" cy="3189743"/>
          </a:xfrm>
          <a:prstGeom prst="rect">
            <a:avLst/>
          </a:prstGeom>
          <a:noFill/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9495ACD-029C-BAEA-016E-C2E93E0AD1EC}"/>
              </a:ext>
            </a:extLst>
          </p:cNvPr>
          <p:cNvSpPr txBox="1"/>
          <p:nvPr/>
        </p:nvSpPr>
        <p:spPr>
          <a:xfrm>
            <a:off x="6563214" y="4140855"/>
            <a:ext cx="5123327" cy="6463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algn="just"/>
            <a:r>
              <a:rPr lang="pt-BR" sz="1800" dirty="0"/>
              <a:t> Estima-se uma capacidade operacional de realizar  </a:t>
            </a:r>
            <a:r>
              <a:rPr lang="pt-BR" sz="1800" b="1" dirty="0"/>
              <a:t>660 atendimentos mensais</a:t>
            </a:r>
            <a:r>
              <a:rPr lang="pt-BR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137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834B07-2FE5-F7C5-B3B8-B1058F15D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23685A5-2AF8-4407-443B-1E7DA3BCB8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96798" y="466358"/>
            <a:ext cx="4572000" cy="641350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800" dirty="0"/>
              <a:t>SOLUÇÃO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6FD6315-D073-B2F8-1A96-585A339D7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2624" y="87985"/>
            <a:ext cx="3212870" cy="1079086"/>
          </a:xfrm>
          <a:prstGeom prst="rect">
            <a:avLst/>
          </a:prstGeom>
        </p:spPr>
      </p:pic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B0FEA537-CC48-5CA5-533D-ECE477A50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969451"/>
              </p:ext>
            </p:extLst>
          </p:nvPr>
        </p:nvGraphicFramePr>
        <p:xfrm>
          <a:off x="3843330" y="6365206"/>
          <a:ext cx="5014912" cy="28896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014912">
                  <a:extLst>
                    <a:ext uri="{9D8B030D-6E8A-4147-A177-3AD203B41FA5}">
                      <a16:colId xmlns:a16="http://schemas.microsoft.com/office/drawing/2014/main" val="709849123"/>
                    </a:ext>
                  </a:extLst>
                </a:gridCol>
              </a:tblGrid>
              <a:tr h="2889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AS IMAGENS E LAYOUT SÃO MERAMENTE ILUSTRATIVOS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7350133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5D971E0E-7F0D-4D60-8309-5DE3D3CBD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59" y="1256928"/>
            <a:ext cx="3689273" cy="238188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D4E9733-7776-4E65-9BB7-44DED687EE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7591" y="3742955"/>
            <a:ext cx="3689273" cy="237717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911B843-91DE-475F-8542-85106B406A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6915" y="1259805"/>
            <a:ext cx="3689273" cy="236847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4F62C3A-EA31-4E52-8EA1-4E49F71756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4994" y="1242073"/>
            <a:ext cx="3674985" cy="23691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C9B9A77-44D5-40DA-87C7-605E941E2D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87" y="3737170"/>
            <a:ext cx="3736786" cy="234577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47724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1BD2A-ABD3-0AAB-86D3-3E818FC8D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636CD6-9A38-9201-0C05-AD19CC1C3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15548" y="525721"/>
            <a:ext cx="4572000" cy="641350"/>
          </a:xfrm>
        </p:spPr>
        <p:txBody>
          <a:bodyPr rtlCol="0">
            <a:normAutofit fontScale="92500"/>
          </a:bodyPr>
          <a:lstStyle/>
          <a:p>
            <a:pPr algn="ctr" rtl="0"/>
            <a:r>
              <a:rPr lang="pt-BR" sz="2800" dirty="0"/>
              <a:t>ORÇAMENTO PRELIMINAR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FAF1F88-1679-4BF5-7D86-8B9F0D562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2624" y="87985"/>
            <a:ext cx="3212870" cy="107908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9C46046-C3FF-ED94-ED9F-30BA50378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12" y="2314575"/>
            <a:ext cx="1023937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9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5A993-CEBC-733C-4B17-A325E453A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BE815B0-0A5A-DBBC-664E-26663578A1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15548" y="525721"/>
            <a:ext cx="4572000" cy="641350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800" dirty="0"/>
              <a:t>CONTATOS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6520841-AFA8-55A2-6B67-8E21CB0BE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2624" y="87985"/>
            <a:ext cx="3212870" cy="107908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AB1BBA8-3547-948E-BB77-4995AE54FEE6}"/>
              </a:ext>
            </a:extLst>
          </p:cNvPr>
          <p:cNvSpPr txBox="1"/>
          <p:nvPr/>
        </p:nvSpPr>
        <p:spPr>
          <a:xfrm>
            <a:off x="2024063" y="2288351"/>
            <a:ext cx="61055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buNone/>
            </a:pPr>
            <a:r>
              <a:rPr lang="pt-B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Fabio Garcia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algn="just">
              <a:buNone/>
            </a:pPr>
            <a:r>
              <a:rPr lang="pt-B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Cargo no Rotary</a:t>
            </a:r>
            <a:r>
              <a:rPr lang="pt-B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Presidente </a:t>
            </a:r>
            <a:r>
              <a:rPr lang="pt-B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Rotay</a:t>
            </a:r>
            <a:r>
              <a:rPr lang="pt-B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Club Atibaia</a:t>
            </a:r>
          </a:p>
          <a:p>
            <a:pPr marL="180340" algn="just">
              <a:buNone/>
            </a:pPr>
            <a:r>
              <a:rPr lang="pt-B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Telefone</a:t>
            </a:r>
            <a:r>
              <a:rPr lang="pt-B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11 </a:t>
            </a:r>
            <a:r>
              <a:rPr lang="pt-B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95001-1001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algn="just">
              <a:buNone/>
            </a:pPr>
            <a:r>
              <a:rPr lang="pt-B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E-mail</a:t>
            </a:r>
            <a:r>
              <a:rPr lang="pt-B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pt-B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fbo.garcia77@gmail.com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3B7C8D6-2AB4-8B7B-1550-8767837DE238}"/>
              </a:ext>
            </a:extLst>
          </p:cNvPr>
          <p:cNvSpPr txBox="1"/>
          <p:nvPr/>
        </p:nvSpPr>
        <p:spPr>
          <a:xfrm>
            <a:off x="2024062" y="3736479"/>
            <a:ext cx="81295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buNone/>
            </a:pPr>
            <a:r>
              <a:rPr lang="pt-BR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Loredana</a:t>
            </a:r>
            <a:r>
              <a:rPr lang="pt-B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Aresi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algn="just">
              <a:buNone/>
            </a:pPr>
            <a:r>
              <a:rPr lang="pt-B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Cargo no Rotary</a:t>
            </a:r>
            <a:r>
              <a:rPr lang="pt-B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pt-B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Chair</a:t>
            </a:r>
            <a:r>
              <a:rPr lang="pt-B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Fundação Rotaria 26/27, Membro </a:t>
            </a:r>
            <a:r>
              <a:rPr lang="pt-B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Cadre</a:t>
            </a:r>
            <a:r>
              <a:rPr lang="pt-B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Brasil</a:t>
            </a:r>
          </a:p>
          <a:p>
            <a:pPr marL="180340" algn="just">
              <a:buNone/>
            </a:pPr>
            <a:r>
              <a:rPr lang="pt-B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Telefone </a:t>
            </a:r>
            <a:r>
              <a:rPr lang="pt-B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11 98797-2989</a:t>
            </a:r>
          </a:p>
          <a:p>
            <a:pPr marL="180340" algn="just">
              <a:buNone/>
            </a:pPr>
            <a:r>
              <a:rPr lang="pt-B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E-mail</a:t>
            </a:r>
            <a:r>
              <a:rPr lang="pt-B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aresilor@icloud.com</a:t>
            </a:r>
          </a:p>
        </p:txBody>
      </p:sp>
    </p:spTree>
    <p:extLst>
      <p:ext uri="{BB962C8B-B14F-4D97-AF65-F5344CB8AC3E}">
        <p14:creationId xmlns:p14="http://schemas.microsoft.com/office/powerpoint/2010/main" val="255580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ade de Diamante 16: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 l="-10517" t="-9856" r="-10775" b="-253"/>
          </a:stretch>
        </a:blipFill>
      </a:spPr>
      <a:bodyPr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_16308517_TF03031015.potx" id="{77D3BC2D-D713-489A-9D26-88797065ABE8}" vid="{BA0F8EFF-EAFB-4EE1-B40D-8468E72F0BB1}"/>
    </a:ext>
  </a:extLst>
</a:theme>
</file>

<file path=ppt/theme/theme2.xml><?xml version="1.0" encoding="utf-8"?>
<a:theme xmlns:a="http://schemas.openxmlformats.org/drawingml/2006/main" name="Tema do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da grade de diamante empresarial (widescreen)</Template>
  <TotalTime>600</TotalTime>
  <Words>389</Words>
  <Application>Microsoft Macintosh PowerPoint</Application>
  <PresentationFormat>Widescreen</PresentationFormat>
  <Paragraphs>58</Paragraphs>
  <Slides>8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7" baseType="lpstr">
      <vt:lpstr>Aptos</vt:lpstr>
      <vt:lpstr>Arial</vt:lpstr>
      <vt:lpstr>Calibri</vt:lpstr>
      <vt:lpstr>Century Gothic</vt:lpstr>
      <vt:lpstr>Montaser Arabic Light</vt:lpstr>
      <vt:lpstr>Playfair Display Italics</vt:lpstr>
      <vt:lpstr>Times New Roman</vt:lpstr>
      <vt:lpstr>Wingdings</vt:lpstr>
      <vt:lpstr>Grade de Diamante 16:9</vt:lpstr>
      <vt:lpstr>Projeto “Consultório Móvel”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Reinaldo Brietzke</dc:creator>
  <cp:lastModifiedBy>Loredana Aresi</cp:lastModifiedBy>
  <cp:revision>5</cp:revision>
  <dcterms:created xsi:type="dcterms:W3CDTF">2024-10-14T22:52:50Z</dcterms:created>
  <dcterms:modified xsi:type="dcterms:W3CDTF">2026-08-19T21:47:10Z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