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</p:sldIdLst>
  <p:sldSz cx="16256000" cy="9144000"/>
  <p:notesSz cx="9144000" cy="16256000"/>
  <p:embeddedFontLst>
    <p:embeddedFont>
      <p:font typeface="Inter" panose="020B0604020202020204" charset="0"/>
      <p:regular r:id="rId15"/>
    </p:embeddedFont>
    <p:embeddedFont>
      <p:font typeface="Montserrat" panose="00000500000000000000" pitchFamily="2" charset="0"/>
      <p:regular r:id="rId16"/>
      <p:bold r:id="rId17"/>
      <p:italic r:id="rId18"/>
      <p:boldItalic r:id="rId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4D4ED33-3453-4858-B403-AD382C094D07}" v="3" dt="2026-08-20T02:21:59.7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2" d="100"/>
          <a:sy n="62" d="100"/>
        </p:scale>
        <p:origin x="66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mone Hosaka" userId="4c0a0698a9618274" providerId="LiveId" clId="{82ABF1D0-FF13-4A40-8642-F01F05B7A642}"/>
    <pc:docChg chg="undo custSel modSld sldOrd">
      <pc:chgData name="Simone Hosaka" userId="4c0a0698a9618274" providerId="LiveId" clId="{82ABF1D0-FF13-4A40-8642-F01F05B7A642}" dt="2026-08-20T02:24:13.119" v="442" actId="20577"/>
      <pc:docMkLst>
        <pc:docMk/>
      </pc:docMkLst>
      <pc:sldChg chg="modSp mod">
        <pc:chgData name="Simone Hosaka" userId="4c0a0698a9618274" providerId="LiveId" clId="{82ABF1D0-FF13-4A40-8642-F01F05B7A642}" dt="2026-08-19T19:50:38.621" v="316" actId="20577"/>
        <pc:sldMkLst>
          <pc:docMk/>
          <pc:sldMk cId="0" sldId="256"/>
        </pc:sldMkLst>
        <pc:spChg chg="mod">
          <ac:chgData name="Simone Hosaka" userId="4c0a0698a9618274" providerId="LiveId" clId="{82ABF1D0-FF13-4A40-8642-F01F05B7A642}" dt="2026-08-19T19:50:38.621" v="316" actId="20577"/>
          <ac:spMkLst>
            <pc:docMk/>
            <pc:sldMk cId="0" sldId="256"/>
            <ac:spMk id="5" creationId="{00000000-0000-0000-0000-000000000000}"/>
          </ac:spMkLst>
        </pc:spChg>
        <pc:spChg chg="mod">
          <ac:chgData name="Simone Hosaka" userId="4c0a0698a9618274" providerId="LiveId" clId="{82ABF1D0-FF13-4A40-8642-F01F05B7A642}" dt="2026-08-17T19:43:52.800" v="1" actId="21"/>
          <ac:spMkLst>
            <pc:docMk/>
            <pc:sldMk cId="0" sldId="256"/>
            <ac:spMk id="6" creationId="{00000000-0000-0000-0000-000000000000}"/>
          </ac:spMkLst>
        </pc:spChg>
      </pc:sldChg>
      <pc:sldChg chg="modSp mod">
        <pc:chgData name="Simone Hosaka" userId="4c0a0698a9618274" providerId="LiveId" clId="{82ABF1D0-FF13-4A40-8642-F01F05B7A642}" dt="2026-08-20T02:14:45.045" v="341" actId="20577"/>
        <pc:sldMkLst>
          <pc:docMk/>
          <pc:sldMk cId="0" sldId="257"/>
        </pc:sldMkLst>
        <pc:spChg chg="mod">
          <ac:chgData name="Simone Hosaka" userId="4c0a0698a9618274" providerId="LiveId" clId="{82ABF1D0-FF13-4A40-8642-F01F05B7A642}" dt="2026-08-20T02:14:45.045" v="341" actId="20577"/>
          <ac:spMkLst>
            <pc:docMk/>
            <pc:sldMk cId="0" sldId="257"/>
            <ac:spMk id="4" creationId="{00000000-0000-0000-0000-000000000000}"/>
          </ac:spMkLst>
        </pc:spChg>
      </pc:sldChg>
      <pc:sldChg chg="addSp delSp modSp mod">
        <pc:chgData name="Simone Hosaka" userId="4c0a0698a9618274" providerId="LiveId" clId="{82ABF1D0-FF13-4A40-8642-F01F05B7A642}" dt="2026-08-20T02:19:08.423" v="399" actId="20577"/>
        <pc:sldMkLst>
          <pc:docMk/>
          <pc:sldMk cId="0" sldId="260"/>
        </pc:sldMkLst>
        <pc:spChg chg="del mod">
          <ac:chgData name="Simone Hosaka" userId="4c0a0698a9618274" providerId="LiveId" clId="{82ABF1D0-FF13-4A40-8642-F01F05B7A642}" dt="2026-08-20T02:17:04.339" v="343" actId="478"/>
          <ac:spMkLst>
            <pc:docMk/>
            <pc:sldMk cId="0" sldId="260"/>
            <ac:spMk id="8" creationId="{00000000-0000-0000-0000-000000000000}"/>
          </ac:spMkLst>
        </pc:spChg>
        <pc:spChg chg="del mod">
          <ac:chgData name="Simone Hosaka" userId="4c0a0698a9618274" providerId="LiveId" clId="{82ABF1D0-FF13-4A40-8642-F01F05B7A642}" dt="2026-08-20T02:17:19.305" v="346" actId="478"/>
          <ac:spMkLst>
            <pc:docMk/>
            <pc:sldMk cId="0" sldId="260"/>
            <ac:spMk id="12" creationId="{00000000-0000-0000-0000-000000000000}"/>
          </ac:spMkLst>
        </pc:spChg>
        <pc:spChg chg="del">
          <ac:chgData name="Simone Hosaka" userId="4c0a0698a9618274" providerId="LiveId" clId="{82ABF1D0-FF13-4A40-8642-F01F05B7A642}" dt="2026-08-20T02:17:36.167" v="348" actId="478"/>
          <ac:spMkLst>
            <pc:docMk/>
            <pc:sldMk cId="0" sldId="260"/>
            <ac:spMk id="16" creationId="{00000000-0000-0000-0000-000000000000}"/>
          </ac:spMkLst>
        </pc:spChg>
        <pc:spChg chg="del">
          <ac:chgData name="Simone Hosaka" userId="4c0a0698a9618274" providerId="LiveId" clId="{82ABF1D0-FF13-4A40-8642-F01F05B7A642}" dt="2026-08-20T02:17:54.789" v="350" actId="478"/>
          <ac:spMkLst>
            <pc:docMk/>
            <pc:sldMk cId="0" sldId="260"/>
            <ac:spMk id="20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2:19:08.423" v="399" actId="20577"/>
          <ac:spMkLst>
            <pc:docMk/>
            <pc:sldMk cId="0" sldId="260"/>
            <ac:spMk id="21" creationId="{00000000-0000-0000-0000-000000000000}"/>
          </ac:spMkLst>
        </pc:spChg>
        <pc:spChg chg="add">
          <ac:chgData name="Simone Hosaka" userId="4c0a0698a9618274" providerId="LiveId" clId="{82ABF1D0-FF13-4A40-8642-F01F05B7A642}" dt="2026-08-20T02:17:06.183" v="344" actId="22"/>
          <ac:spMkLst>
            <pc:docMk/>
            <pc:sldMk cId="0" sldId="260"/>
            <ac:spMk id="25" creationId="{EB5D2A39-189A-93D6-99DA-B5058FE0E734}"/>
          </ac:spMkLst>
        </pc:spChg>
        <pc:spChg chg="add">
          <ac:chgData name="Simone Hosaka" userId="4c0a0698a9618274" providerId="LiveId" clId="{82ABF1D0-FF13-4A40-8642-F01F05B7A642}" dt="2026-08-20T02:17:20.430" v="347" actId="22"/>
          <ac:spMkLst>
            <pc:docMk/>
            <pc:sldMk cId="0" sldId="260"/>
            <ac:spMk id="27" creationId="{69563AA2-0E7D-59B4-0003-4BEF704D40FC}"/>
          </ac:spMkLst>
        </pc:spChg>
        <pc:spChg chg="add">
          <ac:chgData name="Simone Hosaka" userId="4c0a0698a9618274" providerId="LiveId" clId="{82ABF1D0-FF13-4A40-8642-F01F05B7A642}" dt="2026-08-20T02:17:45.588" v="349" actId="22"/>
          <ac:spMkLst>
            <pc:docMk/>
            <pc:sldMk cId="0" sldId="260"/>
            <ac:spMk id="29" creationId="{78313B8C-BE4D-AF60-FFEA-88AB948B0434}"/>
          </ac:spMkLst>
        </pc:spChg>
        <pc:spChg chg="add">
          <ac:chgData name="Simone Hosaka" userId="4c0a0698a9618274" providerId="LiveId" clId="{82ABF1D0-FF13-4A40-8642-F01F05B7A642}" dt="2026-08-20T02:18:07.161" v="351" actId="22"/>
          <ac:spMkLst>
            <pc:docMk/>
            <pc:sldMk cId="0" sldId="260"/>
            <ac:spMk id="31" creationId="{44B1E703-F3B8-5E7E-7C04-B787569E59E1}"/>
          </ac:spMkLst>
        </pc:spChg>
      </pc:sldChg>
      <pc:sldChg chg="modSp mod">
        <pc:chgData name="Simone Hosaka" userId="4c0a0698a9618274" providerId="LiveId" clId="{82ABF1D0-FF13-4A40-8642-F01F05B7A642}" dt="2026-08-20T02:22:03.406" v="422" actId="14100"/>
        <pc:sldMkLst>
          <pc:docMk/>
          <pc:sldMk cId="0" sldId="262"/>
        </pc:sldMkLst>
        <pc:spChg chg="mod">
          <ac:chgData name="Simone Hosaka" userId="4c0a0698a9618274" providerId="LiveId" clId="{82ABF1D0-FF13-4A40-8642-F01F05B7A642}" dt="2026-08-20T02:22:03.406" v="422" actId="14100"/>
          <ac:spMkLst>
            <pc:docMk/>
            <pc:sldMk cId="0" sldId="262"/>
            <ac:spMk id="3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2:21:29.209" v="417" actId="20577"/>
          <ac:spMkLst>
            <pc:docMk/>
            <pc:sldMk cId="0" sldId="262"/>
            <ac:spMk id="5" creationId="{00000000-0000-0000-0000-000000000000}"/>
          </ac:spMkLst>
        </pc:spChg>
        <pc:graphicFrameChg chg="mod modGraphic">
          <ac:chgData name="Simone Hosaka" userId="4c0a0698a9618274" providerId="LiveId" clId="{82ABF1D0-FF13-4A40-8642-F01F05B7A642}" dt="2026-08-20T02:21:22.237" v="414" actId="20577"/>
          <ac:graphicFrameMkLst>
            <pc:docMk/>
            <pc:sldMk cId="0" sldId="262"/>
            <ac:graphicFrameMk id="8" creationId="{00000000-0000-0000-0000-000000000000}"/>
          </ac:graphicFrameMkLst>
        </pc:graphicFrameChg>
      </pc:sldChg>
      <pc:sldChg chg="modSp mod">
        <pc:chgData name="Simone Hosaka" userId="4c0a0698a9618274" providerId="LiveId" clId="{82ABF1D0-FF13-4A40-8642-F01F05B7A642}" dt="2026-08-20T02:24:13.119" v="442" actId="20577"/>
        <pc:sldMkLst>
          <pc:docMk/>
          <pc:sldMk cId="0" sldId="265"/>
        </pc:sldMkLst>
        <pc:spChg chg="mod">
          <ac:chgData name="Simone Hosaka" userId="4c0a0698a9618274" providerId="LiveId" clId="{82ABF1D0-FF13-4A40-8642-F01F05B7A642}" dt="2026-08-20T02:23:59.035" v="433" actId="20577"/>
          <ac:spMkLst>
            <pc:docMk/>
            <pc:sldMk cId="0" sldId="265"/>
            <ac:spMk id="19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2:24:05.659" v="436" actId="20577"/>
          <ac:spMkLst>
            <pc:docMk/>
            <pc:sldMk cId="0" sldId="265"/>
            <ac:spMk id="23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2:24:10.228" v="439" actId="20577"/>
          <ac:spMkLst>
            <pc:docMk/>
            <pc:sldMk cId="0" sldId="265"/>
            <ac:spMk id="27" creationId="{00000000-0000-0000-0000-000000000000}"/>
          </ac:spMkLst>
        </pc:spChg>
        <pc:spChg chg="mod">
          <ac:chgData name="Simone Hosaka" userId="4c0a0698a9618274" providerId="LiveId" clId="{82ABF1D0-FF13-4A40-8642-F01F05B7A642}" dt="2026-08-20T02:24:13.119" v="442" actId="20577"/>
          <ac:spMkLst>
            <pc:docMk/>
            <pc:sldMk cId="0" sldId="265"/>
            <ac:spMk id="31" creationId="{00000000-0000-0000-0000-000000000000}"/>
          </ac:spMkLst>
        </pc:spChg>
      </pc:sldChg>
      <pc:sldChg chg="ord">
        <pc:chgData name="Simone Hosaka" userId="4c0a0698a9618274" providerId="LiveId" clId="{82ABF1D0-FF13-4A40-8642-F01F05B7A642}" dt="2026-08-20T02:23:44.912" v="424"/>
        <pc:sldMkLst>
          <pc:docMk/>
          <pc:sldMk cId="0" sldId="266"/>
        </pc:sldMkLst>
      </pc:sldChg>
      <pc:sldChg chg="addSp delSp modSp mod">
        <pc:chgData name="Simone Hosaka" userId="4c0a0698a9618274" providerId="LiveId" clId="{82ABF1D0-FF13-4A40-8642-F01F05B7A642}" dt="2026-08-17T19:51:35.703" v="292" actId="20577"/>
        <pc:sldMkLst>
          <pc:docMk/>
          <pc:sldMk cId="0" sldId="267"/>
        </pc:sldMkLst>
        <pc:spChg chg="mod">
          <ac:chgData name="Simone Hosaka" userId="4c0a0698a9618274" providerId="LiveId" clId="{82ABF1D0-FF13-4A40-8642-F01F05B7A642}" dt="2026-08-17T19:45:09.845" v="46" actId="1035"/>
          <ac:spMkLst>
            <pc:docMk/>
            <pc:sldMk cId="0" sldId="267"/>
            <ac:spMk id="2" creationId="{00000000-0000-0000-0000-000000000000}"/>
          </ac:spMkLst>
        </pc:spChg>
        <pc:spChg chg="mod">
          <ac:chgData name="Simone Hosaka" userId="4c0a0698a9618274" providerId="LiveId" clId="{82ABF1D0-FF13-4A40-8642-F01F05B7A642}" dt="2026-08-17T19:50:59.318" v="290" actId="1036"/>
          <ac:spMkLst>
            <pc:docMk/>
            <pc:sldMk cId="0" sldId="267"/>
            <ac:spMk id="5" creationId="{00000000-0000-0000-0000-000000000000}"/>
          </ac:spMkLst>
        </pc:spChg>
        <pc:spChg chg="mod">
          <ac:chgData name="Simone Hosaka" userId="4c0a0698a9618274" providerId="LiveId" clId="{82ABF1D0-FF13-4A40-8642-F01F05B7A642}" dt="2026-08-17T19:50:59.318" v="290" actId="1036"/>
          <ac:spMkLst>
            <pc:docMk/>
            <pc:sldMk cId="0" sldId="267"/>
            <ac:spMk id="6" creationId="{00000000-0000-0000-0000-000000000000}"/>
          </ac:spMkLst>
        </pc:spChg>
        <pc:spChg chg="mod">
          <ac:chgData name="Simone Hosaka" userId="4c0a0698a9618274" providerId="LiveId" clId="{82ABF1D0-FF13-4A40-8642-F01F05B7A642}" dt="2026-08-17T19:50:59.318" v="290" actId="1036"/>
          <ac:spMkLst>
            <pc:docMk/>
            <pc:sldMk cId="0" sldId="267"/>
            <ac:spMk id="7" creationId="{00000000-0000-0000-0000-000000000000}"/>
          </ac:spMkLst>
        </pc:spChg>
        <pc:spChg chg="add mod">
          <ac:chgData name="Simone Hosaka" userId="4c0a0698a9618274" providerId="LiveId" clId="{82ABF1D0-FF13-4A40-8642-F01F05B7A642}" dt="2026-08-17T19:51:16.512" v="291" actId="790"/>
          <ac:spMkLst>
            <pc:docMk/>
            <pc:sldMk cId="0" sldId="267"/>
            <ac:spMk id="14" creationId="{18E70E7B-1657-AC30-BED5-7BDF5328AE8A}"/>
          </ac:spMkLst>
        </pc:spChg>
        <pc:spChg chg="add mod">
          <ac:chgData name="Simone Hosaka" userId="4c0a0698a9618274" providerId="LiveId" clId="{82ABF1D0-FF13-4A40-8642-F01F05B7A642}" dt="2026-08-17T19:50:59.318" v="290" actId="1036"/>
          <ac:spMkLst>
            <pc:docMk/>
            <pc:sldMk cId="0" sldId="267"/>
            <ac:spMk id="17" creationId="{FAE28E6D-FB27-56AC-5A94-648BFCE651F8}"/>
          </ac:spMkLst>
        </pc:spChg>
        <pc:spChg chg="add mod">
          <ac:chgData name="Simone Hosaka" userId="4c0a0698a9618274" providerId="LiveId" clId="{82ABF1D0-FF13-4A40-8642-F01F05B7A642}" dt="2026-08-17T19:51:35.703" v="292" actId="20577"/>
          <ac:spMkLst>
            <pc:docMk/>
            <pc:sldMk cId="0" sldId="267"/>
            <ac:spMk id="19" creationId="{58AC5566-33BF-E31D-881A-989D50BFF16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2971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ckground-image" descr="preencoded.png"/>
          <p:cNvPicPr>
            <a:picLocks noChangeAspect="1"/>
          </p:cNvPicPr>
          <p:nvPr/>
        </p:nvPicPr>
        <p:blipFill>
          <a:blip r:embed="rId3"/>
          <a:srcRect t="7840" b="7840"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background-mask"/>
          <p:cNvSpPr/>
          <p:nvPr/>
        </p:nvSpPr>
        <p:spPr>
          <a:xfrm>
            <a:off x="0" y="0"/>
            <a:ext cx="16256000" cy="9144000"/>
          </a:xfrm>
          <a:prstGeom prst="rect">
            <a:avLst/>
          </a:prstGeom>
          <a:gradFill flip="none" rotWithShape="1">
            <a:gsLst>
              <a:gs pos="0">
                <a:srgbClr val="003B6E">
                  <a:alpha val="92000"/>
                </a:srgbClr>
              </a:gs>
              <a:gs pos="100000">
                <a:srgbClr val="001B35">
                  <a:alpha val="79000"/>
                </a:srgbClr>
              </a:gs>
            </a:gsLst>
            <a:lin ang="0" scaled="1"/>
          </a:gra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4" name="cover-accent"/>
          <p:cNvSpPr/>
          <p:nvPr/>
        </p:nvSpPr>
        <p:spPr>
          <a:xfrm>
            <a:off x="889000" y="939800"/>
            <a:ext cx="1574800" cy="7620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5" name="cover-kicker"/>
          <p:cNvSpPr/>
          <p:nvPr/>
        </p:nvSpPr>
        <p:spPr>
          <a:xfrm>
            <a:off x="889000" y="1346200"/>
            <a:ext cx="5842000" cy="406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18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ROTARY CLUB SATÉLITE DO  SANTO ANDRÉ </a:t>
            </a:r>
            <a:r>
              <a:rPr lang="en-US" altLang="en-US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</a:t>
            </a:r>
            <a:r>
              <a:rPr lang="en-US" altLang="en-US" sz="18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LPHA</a:t>
            </a:r>
            <a:endParaRPr lang="en-US" sz="1800" dirty="0"/>
          </a:p>
        </p:txBody>
      </p:sp>
      <p:sp>
        <p:nvSpPr>
          <p:cNvPr id="6" name="cover-title"/>
          <p:cNvSpPr/>
          <p:nvPr/>
        </p:nvSpPr>
        <p:spPr>
          <a:xfrm>
            <a:off x="889000" y="3302000"/>
            <a:ext cx="10922000" cy="184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936"/>
              </a:lnSpc>
              <a:buNone/>
            </a:pPr>
            <a:r>
              <a:rPr lang="en-US" altLang="en-US" sz="5600" dirty="0" err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Diversidade</a:t>
            </a:r>
            <a:r>
              <a:rPr lang="en-US" altLang="en-US" sz="56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altLang="en-US" sz="5600" dirty="0" err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Protagonista</a:t>
            </a:r>
            <a:endParaRPr lang="en-US" sz="5600" dirty="0"/>
          </a:p>
          <a:p>
            <a:pPr marL="0" indent="0" algn="l">
              <a:lnSpc>
                <a:spcPts val="5936"/>
              </a:lnSpc>
              <a:buNone/>
            </a:pPr>
            <a:r>
              <a:rPr lang="en-US" altLang="en-US" sz="5600" dirty="0" err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na</a:t>
            </a:r>
            <a:r>
              <a:rPr lang="en-US" altLang="en-US" sz="56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altLang="en-US" sz="5600" dirty="0" err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Inclusão</a:t>
            </a:r>
            <a:endParaRPr lang="en-US" sz="5600" dirty="0"/>
          </a:p>
        </p:txBody>
      </p:sp>
      <p:sp>
        <p:nvSpPr>
          <p:cNvPr id="7" name="cover-subtitle"/>
          <p:cNvSpPr/>
          <p:nvPr/>
        </p:nvSpPr>
        <p:spPr>
          <a:xfrm>
            <a:off x="914400" y="5562600"/>
            <a:ext cx="9144000" cy="78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25"/>
              </a:lnSpc>
              <a:buNone/>
            </a:pPr>
            <a:r>
              <a:rPr lang="en-US" altLang="en-US" sz="25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Emprego Apoiado para adolescentes e jovens com deficiência</a:t>
            </a:r>
            <a:endParaRPr lang="en-US" sz="2500" dirty="0"/>
          </a:p>
        </p:txBody>
      </p:sp>
      <p:sp>
        <p:nvSpPr>
          <p:cNvPr id="8" name="cover-divider"/>
          <p:cNvSpPr/>
          <p:nvPr/>
        </p:nvSpPr>
        <p:spPr>
          <a:xfrm>
            <a:off x="914400" y="6858000"/>
            <a:ext cx="8890000" cy="9144"/>
          </a:xfrm>
          <a:prstGeom prst="line">
            <a:avLst/>
          </a:prstGeom>
          <a:ln w="12700">
            <a:solidFill>
              <a:srgbClr val="FFFFFF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9" name="cover-area"/>
          <p:cNvSpPr/>
          <p:nvPr/>
        </p:nvSpPr>
        <p:spPr>
          <a:xfrm>
            <a:off x="914400" y="7175500"/>
            <a:ext cx="7874000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8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Área de Enfoque: </a:t>
            </a:r>
            <a:r>
              <a:rPr lang="en-US" altLang="en-US" sz="18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Desenvolvimento Econômico Comunitário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-rule"/>
          <p:cNvSpPr/>
          <p:nvPr/>
        </p:nvSpPr>
        <p:spPr>
          <a:xfrm>
            <a:off x="762000" y="660400"/>
            <a:ext cx="14732000" cy="5080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3" name="slide-title"/>
          <p:cNvSpPr/>
          <p:nvPr/>
        </p:nvSpPr>
        <p:spPr>
          <a:xfrm>
            <a:off x="762000" y="1041400"/>
            <a:ext cx="7620000" cy="5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3200" dirty="0">
                <a:solidFill>
                  <a:srgbClr val="005DA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Implantação em quatro etapas</a:t>
            </a:r>
            <a:endParaRPr lang="en-US" sz="3200" dirty="0"/>
          </a:p>
        </p:txBody>
      </p:sp>
      <p:sp>
        <p:nvSpPr>
          <p:cNvPr id="4" name="intro"/>
          <p:cNvSpPr/>
          <p:nvPr/>
        </p:nvSpPr>
        <p:spPr>
          <a:xfrm>
            <a:off x="762000" y="2006600"/>
            <a:ext cx="13335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000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Uma jornada de 24 meses conecta diagnóstico, formação, inserção produtiva e consolidação de resultados.</a:t>
            </a:r>
            <a:endParaRPr lang="en-US" sz="2000" dirty="0"/>
          </a:p>
        </p:txBody>
      </p:sp>
      <p:sp>
        <p:nvSpPr>
          <p:cNvPr id="5" name="timeline-axis"/>
          <p:cNvSpPr/>
          <p:nvPr/>
        </p:nvSpPr>
        <p:spPr>
          <a:xfrm>
            <a:off x="3810000" y="3238500"/>
            <a:ext cx="10922000" cy="9144"/>
          </a:xfrm>
          <a:prstGeom prst="line">
            <a:avLst/>
          </a:prstGeom>
          <a:ln w="254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6" name="m1"/>
          <p:cNvSpPr/>
          <p:nvPr/>
        </p:nvSpPr>
        <p:spPr>
          <a:xfrm>
            <a:off x="3632200" y="2794000"/>
            <a:ext cx="431800" cy="279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4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M1</a:t>
            </a:r>
            <a:endParaRPr lang="en-US" sz="1400" dirty="0"/>
          </a:p>
        </p:txBody>
      </p:sp>
      <p:sp>
        <p:nvSpPr>
          <p:cNvPr id="7" name="m3"/>
          <p:cNvSpPr/>
          <p:nvPr/>
        </p:nvSpPr>
        <p:spPr>
          <a:xfrm>
            <a:off x="4724400" y="2794000"/>
            <a:ext cx="431800" cy="279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4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M3</a:t>
            </a:r>
            <a:endParaRPr lang="en-US" sz="1400" dirty="0"/>
          </a:p>
        </p:txBody>
      </p:sp>
      <p:sp>
        <p:nvSpPr>
          <p:cNvPr id="8" name="m6"/>
          <p:cNvSpPr/>
          <p:nvPr/>
        </p:nvSpPr>
        <p:spPr>
          <a:xfrm>
            <a:off x="6096000" y="2794000"/>
            <a:ext cx="431800" cy="279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4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M6</a:t>
            </a:r>
            <a:endParaRPr lang="en-US" sz="1400" dirty="0"/>
          </a:p>
        </p:txBody>
      </p:sp>
      <p:sp>
        <p:nvSpPr>
          <p:cNvPr id="9" name="m12"/>
          <p:cNvSpPr/>
          <p:nvPr/>
        </p:nvSpPr>
        <p:spPr>
          <a:xfrm>
            <a:off x="8826500" y="2794000"/>
            <a:ext cx="571500" cy="279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4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M12</a:t>
            </a:r>
            <a:endParaRPr lang="en-US" sz="1400" dirty="0"/>
          </a:p>
        </p:txBody>
      </p:sp>
      <p:sp>
        <p:nvSpPr>
          <p:cNvPr id="10" name="m18"/>
          <p:cNvSpPr/>
          <p:nvPr/>
        </p:nvSpPr>
        <p:spPr>
          <a:xfrm>
            <a:off x="11557000" y="2794000"/>
            <a:ext cx="571500" cy="279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4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M18</a:t>
            </a:r>
            <a:endParaRPr lang="en-US" sz="1400" dirty="0"/>
          </a:p>
        </p:txBody>
      </p:sp>
      <p:sp>
        <p:nvSpPr>
          <p:cNvPr id="11" name="m24"/>
          <p:cNvSpPr/>
          <p:nvPr/>
        </p:nvSpPr>
        <p:spPr>
          <a:xfrm>
            <a:off x="14351000" y="2794000"/>
            <a:ext cx="571500" cy="279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4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M24</a:t>
            </a:r>
            <a:endParaRPr lang="en-US" sz="1400" dirty="0"/>
          </a:p>
        </p:txBody>
      </p:sp>
      <p:sp>
        <p:nvSpPr>
          <p:cNvPr id="12" name="tick-1"/>
          <p:cNvSpPr/>
          <p:nvPr/>
        </p:nvSpPr>
        <p:spPr>
          <a:xfrm>
            <a:off x="3810000" y="3111500"/>
            <a:ext cx="9144" cy="254000"/>
          </a:xfrm>
          <a:prstGeom prst="line">
            <a:avLst/>
          </a:prstGeom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3" name="tick-3"/>
          <p:cNvSpPr/>
          <p:nvPr/>
        </p:nvSpPr>
        <p:spPr>
          <a:xfrm>
            <a:off x="4889500" y="3111500"/>
            <a:ext cx="9144" cy="254000"/>
          </a:xfrm>
          <a:prstGeom prst="line">
            <a:avLst/>
          </a:prstGeom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4" name="tick-6"/>
          <p:cNvSpPr/>
          <p:nvPr/>
        </p:nvSpPr>
        <p:spPr>
          <a:xfrm>
            <a:off x="6350000" y="3111500"/>
            <a:ext cx="9144" cy="254000"/>
          </a:xfrm>
          <a:prstGeom prst="line">
            <a:avLst/>
          </a:prstGeom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5" name="tick-12"/>
          <p:cNvSpPr/>
          <p:nvPr/>
        </p:nvSpPr>
        <p:spPr>
          <a:xfrm>
            <a:off x="9080500" y="3111500"/>
            <a:ext cx="9144" cy="254000"/>
          </a:xfrm>
          <a:prstGeom prst="line">
            <a:avLst/>
          </a:prstGeom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6" name="tick-18"/>
          <p:cNvSpPr/>
          <p:nvPr/>
        </p:nvSpPr>
        <p:spPr>
          <a:xfrm>
            <a:off x="11811000" y="3111500"/>
            <a:ext cx="9144" cy="254000"/>
          </a:xfrm>
          <a:prstGeom prst="line">
            <a:avLst/>
          </a:prstGeom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7" name="tick-24"/>
          <p:cNvSpPr/>
          <p:nvPr/>
        </p:nvSpPr>
        <p:spPr>
          <a:xfrm>
            <a:off x="14732000" y="3111500"/>
            <a:ext cx="9144" cy="254000"/>
          </a:xfrm>
          <a:prstGeom prst="line">
            <a:avLst/>
          </a:prstGeom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8" name="phase-1-label"/>
          <p:cNvSpPr/>
          <p:nvPr/>
        </p:nvSpPr>
        <p:spPr>
          <a:xfrm>
            <a:off x="762000" y="3784600"/>
            <a:ext cx="26670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1. Preparação</a:t>
            </a:r>
            <a:endParaRPr lang="en-US" sz="1900" dirty="0"/>
          </a:p>
        </p:txBody>
      </p:sp>
      <p:sp>
        <p:nvSpPr>
          <p:cNvPr id="19" name="phase-1-detail"/>
          <p:cNvSpPr/>
          <p:nvPr/>
        </p:nvSpPr>
        <p:spPr>
          <a:xfrm>
            <a:off x="762000" y="4140200"/>
            <a:ext cx="2667000" cy="279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4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Meses de 1 a 3</a:t>
            </a:r>
            <a:endParaRPr lang="en-US" sz="1400" dirty="0"/>
          </a:p>
        </p:txBody>
      </p:sp>
      <p:sp>
        <p:nvSpPr>
          <p:cNvPr id="20" name="phase-1-bar"/>
          <p:cNvSpPr/>
          <p:nvPr/>
        </p:nvSpPr>
        <p:spPr>
          <a:xfrm>
            <a:off x="3810000" y="3810000"/>
            <a:ext cx="1460500" cy="482600"/>
          </a:xfrm>
          <a:prstGeom prst="roundRect">
            <a:avLst>
              <a:gd name="adj" fmla="val 18421"/>
            </a:avLst>
          </a:prstGeom>
          <a:solidFill>
            <a:srgbClr val="005DAA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21" name="phase-1-text"/>
          <p:cNvSpPr/>
          <p:nvPr/>
        </p:nvSpPr>
        <p:spPr>
          <a:xfrm>
            <a:off x="3962400" y="3924300"/>
            <a:ext cx="11430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3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Diagnóstico</a:t>
            </a:r>
            <a:endParaRPr lang="en-US" sz="1300" dirty="0"/>
          </a:p>
        </p:txBody>
      </p:sp>
      <p:sp>
        <p:nvSpPr>
          <p:cNvPr id="22" name="phase-2-label"/>
          <p:cNvSpPr/>
          <p:nvPr/>
        </p:nvSpPr>
        <p:spPr>
          <a:xfrm>
            <a:off x="762000" y="4673600"/>
            <a:ext cx="26670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2. Mobilização</a:t>
            </a:r>
            <a:endParaRPr lang="en-US" sz="1900" dirty="0"/>
          </a:p>
        </p:txBody>
      </p:sp>
      <p:sp>
        <p:nvSpPr>
          <p:cNvPr id="23" name="phase-2-detail"/>
          <p:cNvSpPr/>
          <p:nvPr/>
        </p:nvSpPr>
        <p:spPr>
          <a:xfrm>
            <a:off x="762000" y="5029200"/>
            <a:ext cx="2667000" cy="279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4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Meses de 4 a 6</a:t>
            </a:r>
            <a:endParaRPr lang="en-US" sz="1400" dirty="0"/>
          </a:p>
        </p:txBody>
      </p:sp>
      <p:sp>
        <p:nvSpPr>
          <p:cNvPr id="24" name="phase-2-bar"/>
          <p:cNvSpPr/>
          <p:nvPr/>
        </p:nvSpPr>
        <p:spPr>
          <a:xfrm>
            <a:off x="5270500" y="4699000"/>
            <a:ext cx="1460500" cy="482600"/>
          </a:xfrm>
          <a:prstGeom prst="roundRect">
            <a:avLst>
              <a:gd name="adj" fmla="val 18421"/>
            </a:avLst>
          </a:prstGeom>
          <a:solidFill>
            <a:srgbClr val="006FC5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25" name="phase-2-text"/>
          <p:cNvSpPr/>
          <p:nvPr/>
        </p:nvSpPr>
        <p:spPr>
          <a:xfrm>
            <a:off x="5410200" y="4813300"/>
            <a:ext cx="11684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3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Perfis</a:t>
            </a:r>
            <a:endParaRPr lang="en-US" sz="1300" dirty="0"/>
          </a:p>
        </p:txBody>
      </p:sp>
      <p:sp>
        <p:nvSpPr>
          <p:cNvPr id="26" name="phase-3-label"/>
          <p:cNvSpPr/>
          <p:nvPr/>
        </p:nvSpPr>
        <p:spPr>
          <a:xfrm>
            <a:off x="711200" y="5422900"/>
            <a:ext cx="2921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3. Qualificação e inserção</a:t>
            </a:r>
            <a:endParaRPr lang="en-US" sz="1900" dirty="0"/>
          </a:p>
        </p:txBody>
      </p:sp>
      <p:sp>
        <p:nvSpPr>
          <p:cNvPr id="27" name="phase-3-detail"/>
          <p:cNvSpPr/>
          <p:nvPr/>
        </p:nvSpPr>
        <p:spPr>
          <a:xfrm>
            <a:off x="762000" y="6070600"/>
            <a:ext cx="2667000" cy="279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4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Meses de 7 a 18</a:t>
            </a:r>
            <a:endParaRPr lang="en-US" sz="1400" dirty="0"/>
          </a:p>
        </p:txBody>
      </p:sp>
      <p:sp>
        <p:nvSpPr>
          <p:cNvPr id="28" name="phase-3-bar"/>
          <p:cNvSpPr/>
          <p:nvPr/>
        </p:nvSpPr>
        <p:spPr>
          <a:xfrm>
            <a:off x="6731000" y="5588000"/>
            <a:ext cx="5461000" cy="482600"/>
          </a:xfrm>
          <a:prstGeom prst="roundRect">
            <a:avLst>
              <a:gd name="adj" fmla="val 18421"/>
            </a:avLst>
          </a:prstGeom>
          <a:solidFill>
            <a:srgbClr val="F7A81B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29" name="phase-3-text"/>
          <p:cNvSpPr/>
          <p:nvPr/>
        </p:nvSpPr>
        <p:spPr>
          <a:xfrm>
            <a:off x="6921500" y="5702300"/>
            <a:ext cx="50800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300" b="1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Formação, empregadores e Emprego Apoiado</a:t>
            </a:r>
            <a:endParaRPr lang="en-US" sz="1300" dirty="0"/>
          </a:p>
        </p:txBody>
      </p:sp>
      <p:sp>
        <p:nvSpPr>
          <p:cNvPr id="30" name="phase-4-label"/>
          <p:cNvSpPr/>
          <p:nvPr/>
        </p:nvSpPr>
        <p:spPr>
          <a:xfrm>
            <a:off x="762000" y="6451600"/>
            <a:ext cx="29210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4. Consolidação</a:t>
            </a:r>
            <a:endParaRPr lang="en-US" sz="1900" dirty="0"/>
          </a:p>
        </p:txBody>
      </p:sp>
      <p:sp>
        <p:nvSpPr>
          <p:cNvPr id="31" name="phase-4-detail"/>
          <p:cNvSpPr/>
          <p:nvPr/>
        </p:nvSpPr>
        <p:spPr>
          <a:xfrm>
            <a:off x="762000" y="6807200"/>
            <a:ext cx="2667000" cy="279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4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Meses de 19 a 24</a:t>
            </a:r>
            <a:endParaRPr lang="en-US" sz="1400" dirty="0"/>
          </a:p>
        </p:txBody>
      </p:sp>
      <p:sp>
        <p:nvSpPr>
          <p:cNvPr id="32" name="phase-4-bar"/>
          <p:cNvSpPr/>
          <p:nvPr/>
        </p:nvSpPr>
        <p:spPr>
          <a:xfrm>
            <a:off x="12192000" y="6515100"/>
            <a:ext cx="2540000" cy="558800"/>
          </a:xfrm>
          <a:prstGeom prst="roundRect">
            <a:avLst>
              <a:gd name="adj" fmla="val 18421"/>
            </a:avLst>
          </a:prstGeom>
          <a:solidFill>
            <a:srgbClr val="005DAA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33" name="phase-4-text"/>
          <p:cNvSpPr/>
          <p:nvPr/>
        </p:nvSpPr>
        <p:spPr>
          <a:xfrm>
            <a:off x="12382500" y="6591300"/>
            <a:ext cx="21590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3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Acompanhamento e avaliação</a:t>
            </a:r>
            <a:endParaRPr lang="en-US" sz="1300" dirty="0"/>
          </a:p>
        </p:txBody>
      </p:sp>
      <p:sp>
        <p:nvSpPr>
          <p:cNvPr id="34" name="governance-banner"/>
          <p:cNvSpPr/>
          <p:nvPr/>
        </p:nvSpPr>
        <p:spPr>
          <a:xfrm>
            <a:off x="3810000" y="7366000"/>
            <a:ext cx="10922000" cy="533400"/>
          </a:xfrm>
          <a:prstGeom prst="roundRect">
            <a:avLst>
              <a:gd name="adj" fmla="val 14286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35" name="governance-text"/>
          <p:cNvSpPr/>
          <p:nvPr/>
        </p:nvSpPr>
        <p:spPr>
          <a:xfrm>
            <a:off x="4127500" y="7493000"/>
            <a:ext cx="10287000" cy="279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600" dirty="0">
                <a:solidFill>
                  <a:srgbClr val="005DA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Participação rotária na governança, parcerias, acompanhamento e prestação de contas.</a:t>
            </a:r>
            <a:endParaRPr lang="en-US" sz="1600" dirty="0"/>
          </a:p>
        </p:txBody>
      </p:sp>
      <p:sp>
        <p:nvSpPr>
          <p:cNvPr id="36" name="page-number"/>
          <p:cNvSpPr/>
          <p:nvPr/>
        </p:nvSpPr>
        <p:spPr>
          <a:xfrm>
            <a:off x="14732000" y="8432800"/>
            <a:ext cx="762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buNone/>
            </a:pPr>
            <a:r>
              <a:rPr lang="en-US" altLang="en-US" sz="14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-rule"/>
          <p:cNvSpPr/>
          <p:nvPr/>
        </p:nvSpPr>
        <p:spPr>
          <a:xfrm>
            <a:off x="762000" y="1241168"/>
            <a:ext cx="14732000" cy="5080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5" name="ref-1"/>
          <p:cNvSpPr/>
          <p:nvPr/>
        </p:nvSpPr>
        <p:spPr>
          <a:xfrm>
            <a:off x="1067143" y="4894998"/>
            <a:ext cx="8890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000" b="1" dirty="0" err="1">
                <a:solidFill>
                  <a:srgbClr val="1A1D26"/>
                </a:solidFill>
                <a:latin typeface="Inter" panose="020B0604020202020204" charset="0"/>
                <a:ea typeface="Inter" panose="020B0604020202020204" charset="0"/>
                <a:cs typeface="Inter" pitchFamily="34" charset="-120"/>
              </a:rPr>
              <a:t>Contato</a:t>
            </a:r>
            <a:r>
              <a:rPr lang="en-US" altLang="en-US" sz="2000" b="1" dirty="0">
                <a:solidFill>
                  <a:srgbClr val="1A1D26"/>
                </a:solidFill>
                <a:latin typeface="Inter" panose="020B0604020202020204" charset="0"/>
                <a:ea typeface="Inter" panose="020B0604020202020204" charset="0"/>
                <a:cs typeface="Inter" pitchFamily="34" charset="-120"/>
              </a:rPr>
              <a:t> Rotary Club Santo André</a:t>
            </a:r>
            <a:endParaRPr lang="en-US" sz="2000" b="1" dirty="0"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6" name="ref-2"/>
          <p:cNvSpPr/>
          <p:nvPr/>
        </p:nvSpPr>
        <p:spPr>
          <a:xfrm>
            <a:off x="1053071" y="5974498"/>
            <a:ext cx="89535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000" dirty="0" err="1">
                <a:latin typeface="Inter" panose="020B0604020202020204" charset="0"/>
                <a:ea typeface="Inter" panose="020B0604020202020204" charset="0"/>
              </a:rPr>
              <a:t>Celular</a:t>
            </a:r>
            <a:r>
              <a:rPr lang="en-US" sz="2000" dirty="0">
                <a:latin typeface="Inter" panose="020B0604020202020204" charset="0"/>
                <a:ea typeface="Inter" panose="020B0604020202020204" charset="0"/>
              </a:rPr>
              <a:t>: (5511) </a:t>
            </a:r>
            <a:r>
              <a:rPr lang="pt-BR" sz="2000" dirty="0">
                <a:latin typeface="Inter" panose="020B0604020202020204" charset="0"/>
                <a:ea typeface="Inter" panose="020B0604020202020204" charset="0"/>
              </a:rPr>
              <a:t>(5511) 98284-8684</a:t>
            </a:r>
          </a:p>
          <a:p>
            <a:pPr marL="0" indent="0" algn="l">
              <a:buNone/>
            </a:pPr>
            <a:endParaRPr lang="en-US" sz="2000" dirty="0"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7" name="ref-3"/>
          <p:cNvSpPr/>
          <p:nvPr/>
        </p:nvSpPr>
        <p:spPr>
          <a:xfrm>
            <a:off x="1065428" y="6399091"/>
            <a:ext cx="8953500" cy="399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altLang="en-US" sz="2000" dirty="0">
                <a:solidFill>
                  <a:srgbClr val="1A1D26"/>
                </a:solidFill>
                <a:latin typeface="Inter" panose="020B0604020202020204" charset="0"/>
                <a:ea typeface="Inter" panose="020B0604020202020204" charset="0"/>
                <a:cs typeface="Inter" pitchFamily="34" charset="-120"/>
              </a:rPr>
              <a:t>E-mail</a:t>
            </a:r>
            <a:r>
              <a:rPr lang="en-US" altLang="en-US" sz="2000" dirty="0">
                <a:solidFill>
                  <a:srgbClr val="005DAA"/>
                </a:solidFill>
                <a:latin typeface="Inter" panose="020B0604020202020204" charset="0"/>
                <a:ea typeface="Inter" panose="020B0604020202020204" charset="0"/>
                <a:cs typeface="Inter" pitchFamily="34" charset="-120"/>
              </a:rPr>
              <a:t>: </a:t>
            </a:r>
            <a:r>
              <a:rPr lang="pt-BR" sz="2000" u="sng" dirty="0">
                <a:latin typeface="Inter" panose="020B0604020202020204" charset="0"/>
                <a:ea typeface="Inter" panose="020B0604020202020204" charset="0"/>
              </a:rPr>
              <a:t>acvbretas@uol.com.br </a:t>
            </a:r>
          </a:p>
        </p:txBody>
      </p:sp>
      <p:sp>
        <p:nvSpPr>
          <p:cNvPr id="9" name="transparency-panel"/>
          <p:cNvSpPr/>
          <p:nvPr/>
        </p:nvSpPr>
        <p:spPr>
          <a:xfrm>
            <a:off x="10922000" y="2159000"/>
            <a:ext cx="4318000" cy="4762500"/>
          </a:xfrm>
          <a:prstGeom prst="roundRect">
            <a:avLst>
              <a:gd name="adj" fmla="val 2941"/>
            </a:avLst>
          </a:prstGeom>
          <a:solidFill>
            <a:srgbClr val="005DAA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10" name="transparency-icon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0" y="2692400"/>
            <a:ext cx="584200" cy="584200"/>
          </a:xfrm>
          <a:prstGeom prst="rect">
            <a:avLst/>
          </a:prstGeom>
        </p:spPr>
      </p:pic>
      <p:sp>
        <p:nvSpPr>
          <p:cNvPr id="11" name="transparency-title"/>
          <p:cNvSpPr/>
          <p:nvPr/>
        </p:nvSpPr>
        <p:spPr>
          <a:xfrm>
            <a:off x="11430000" y="3619500"/>
            <a:ext cx="3175000" cy="33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0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Nota de transparência</a:t>
            </a:r>
            <a:endParaRPr lang="en-US" sz="2000" dirty="0"/>
          </a:p>
        </p:txBody>
      </p:sp>
      <p:sp>
        <p:nvSpPr>
          <p:cNvPr id="12" name="transparency-body"/>
          <p:cNvSpPr/>
          <p:nvPr/>
        </p:nvSpPr>
        <p:spPr>
          <a:xfrm>
            <a:off x="11430000" y="4254500"/>
            <a:ext cx="3175000" cy="1714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10"/>
              </a:lnSpc>
              <a:buNone/>
            </a:pPr>
            <a:r>
              <a:rPr lang="en-US" altLang="en-US" sz="17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 valores financeiros desta apresentação foram fornecidos pelo Rotary Club Santo André e consolidados no orçamento revisado.</a:t>
            </a:r>
            <a:endParaRPr lang="en-US" sz="1700" dirty="0"/>
          </a:p>
        </p:txBody>
      </p:sp>
      <p:sp>
        <p:nvSpPr>
          <p:cNvPr id="13" name="transparency-divider"/>
          <p:cNvSpPr/>
          <p:nvPr/>
        </p:nvSpPr>
        <p:spPr>
          <a:xfrm>
            <a:off x="11430000" y="6223000"/>
            <a:ext cx="3175000" cy="9144"/>
          </a:xfrm>
          <a:prstGeom prst="line">
            <a:avLst/>
          </a:prstGeom>
          <a:ln w="12700">
            <a:solidFill>
              <a:srgbClr val="FFFFFF">
                <a:alpha val="44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6" name="page-number"/>
          <p:cNvSpPr/>
          <p:nvPr/>
        </p:nvSpPr>
        <p:spPr>
          <a:xfrm>
            <a:off x="14732000" y="8432800"/>
            <a:ext cx="762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buNone/>
            </a:pPr>
            <a:r>
              <a:rPr lang="en-US" altLang="en-US" sz="14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12</a:t>
            </a:r>
            <a:endParaRPr lang="en-US" sz="1400" dirty="0"/>
          </a:p>
        </p:txBody>
      </p:sp>
      <p:sp>
        <p:nvSpPr>
          <p:cNvPr id="14" name="cover-title">
            <a:extLst>
              <a:ext uri="{FF2B5EF4-FFF2-40B4-BE49-F238E27FC236}">
                <a16:creationId xmlns:a16="http://schemas.microsoft.com/office/drawing/2014/main" id="{18E70E7B-1657-AC30-BED5-7BDF5328AE8A}"/>
              </a:ext>
            </a:extLst>
          </p:cNvPr>
          <p:cNvSpPr/>
          <p:nvPr/>
        </p:nvSpPr>
        <p:spPr>
          <a:xfrm>
            <a:off x="762000" y="374136"/>
            <a:ext cx="10922000" cy="809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936"/>
              </a:lnSpc>
              <a:buNone/>
            </a:pPr>
            <a:r>
              <a:rPr lang="pt-BR" sz="4000" noProof="0" dirty="0">
                <a:latin typeface="Inter" panose="020B0604020202020204" charset="0"/>
                <a:ea typeface="Inter" panose="020B0604020202020204" charset="0"/>
                <a:cs typeface="Montserrat" pitchFamily="34" charset="-120"/>
              </a:rPr>
              <a:t>Diversidade Protagonista</a:t>
            </a:r>
            <a:r>
              <a:rPr lang="pt-BR" sz="4000" noProof="0" dirty="0">
                <a:latin typeface="Inter" panose="020B0604020202020204" charset="0"/>
                <a:ea typeface="Inter" panose="020B0604020202020204" charset="0"/>
              </a:rPr>
              <a:t> </a:t>
            </a:r>
            <a:r>
              <a:rPr lang="pt-BR" sz="4000" noProof="0" dirty="0">
                <a:latin typeface="Inter" panose="020B0604020202020204" charset="0"/>
                <a:ea typeface="Inter" panose="020B0604020202020204" charset="0"/>
                <a:cs typeface="Montserrat" pitchFamily="34" charset="-120"/>
              </a:rPr>
              <a:t>na Inclusão</a:t>
            </a:r>
            <a:endParaRPr lang="pt-BR" sz="4000" noProof="0" dirty="0">
              <a:latin typeface="Inter" panose="020B0604020202020204" charset="0"/>
              <a:ea typeface="Inter" panose="020B0604020202020204" charset="0"/>
            </a:endParaRPr>
          </a:p>
        </p:txBody>
      </p:sp>
      <p:sp>
        <p:nvSpPr>
          <p:cNvPr id="17" name="ref-2">
            <a:extLst>
              <a:ext uri="{FF2B5EF4-FFF2-40B4-BE49-F238E27FC236}">
                <a16:creationId xmlns:a16="http://schemas.microsoft.com/office/drawing/2014/main" id="{FAE28E6D-FB27-56AC-5A94-648BFCE651F8}"/>
              </a:ext>
            </a:extLst>
          </p:cNvPr>
          <p:cNvSpPr/>
          <p:nvPr/>
        </p:nvSpPr>
        <p:spPr>
          <a:xfrm>
            <a:off x="1065428" y="5480352"/>
            <a:ext cx="89535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000" dirty="0">
                <a:latin typeface="Inter" panose="020B0604020202020204" charset="0"/>
                <a:ea typeface="Inter" panose="020B0604020202020204" charset="0"/>
              </a:rPr>
              <a:t>Ana Claudia </a:t>
            </a:r>
            <a:r>
              <a:rPr lang="en-US" sz="2000" dirty="0" err="1">
                <a:latin typeface="Inter" panose="020B0604020202020204" charset="0"/>
                <a:ea typeface="Inter" panose="020B0604020202020204" charset="0"/>
              </a:rPr>
              <a:t>Vazelin</a:t>
            </a:r>
            <a:r>
              <a:rPr lang="en-US" sz="2000" dirty="0">
                <a:latin typeface="Inter" panose="020B0604020202020204" charset="0"/>
                <a:ea typeface="Inter" panose="020B0604020202020204" charset="0"/>
              </a:rPr>
              <a:t> Bretas</a:t>
            </a:r>
          </a:p>
        </p:txBody>
      </p:sp>
      <p:sp>
        <p:nvSpPr>
          <p:cNvPr id="19" name="cover-title">
            <a:extLst>
              <a:ext uri="{FF2B5EF4-FFF2-40B4-BE49-F238E27FC236}">
                <a16:creationId xmlns:a16="http://schemas.microsoft.com/office/drawing/2014/main" id="{58AC5566-33BF-E31D-881A-989D50BFF160}"/>
              </a:ext>
            </a:extLst>
          </p:cNvPr>
          <p:cNvSpPr/>
          <p:nvPr/>
        </p:nvSpPr>
        <p:spPr>
          <a:xfrm>
            <a:off x="778473" y="1267946"/>
            <a:ext cx="10922000" cy="809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936"/>
              </a:lnSpc>
              <a:buNone/>
            </a:pPr>
            <a:r>
              <a:rPr lang="pt-BR" sz="3200" noProof="0" dirty="0">
                <a:latin typeface="Inter" panose="020B0604020202020204" charset="0"/>
                <a:ea typeface="Inter" panose="020B0604020202020204" charset="0"/>
                <a:cs typeface="Montserrat" pitchFamily="34" charset="-120"/>
              </a:rPr>
              <a:t>Agradecemos seu apoio </a:t>
            </a:r>
            <a:r>
              <a:rPr lang="pt-BR" sz="3200" noProof="0">
                <a:latin typeface="Inter" panose="020B0604020202020204" charset="0"/>
                <a:ea typeface="Inter" panose="020B0604020202020204" charset="0"/>
                <a:cs typeface="Montserrat" pitchFamily="34" charset="-120"/>
              </a:rPr>
              <a:t>e atenção</a:t>
            </a:r>
            <a:endParaRPr lang="pt-BR" sz="3200" noProof="0" dirty="0">
              <a:latin typeface="Inter" panose="020B0604020202020204" charset="0"/>
              <a:ea typeface="Inter" panose="020B060402020202020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5D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-rule"/>
          <p:cNvSpPr/>
          <p:nvPr/>
        </p:nvSpPr>
        <p:spPr>
          <a:xfrm>
            <a:off x="762000" y="660400"/>
            <a:ext cx="14732000" cy="5080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3" name="slide-title"/>
          <p:cNvSpPr/>
          <p:nvPr/>
        </p:nvSpPr>
        <p:spPr>
          <a:xfrm>
            <a:off x="762000" y="1117600"/>
            <a:ext cx="9144000" cy="609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34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Próxima decisão: aprovar a execução revisada</a:t>
            </a:r>
            <a:endParaRPr lang="en-US" sz="3400" dirty="0"/>
          </a:p>
        </p:txBody>
      </p:sp>
      <p:sp>
        <p:nvSpPr>
          <p:cNvPr id="4" name="decision-text"/>
          <p:cNvSpPr/>
          <p:nvPr/>
        </p:nvSpPr>
        <p:spPr>
          <a:xfrm>
            <a:off x="762000" y="2286000"/>
            <a:ext cx="8890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altLang="en-US" sz="25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Um investimento estruturado para criar capacidade inclusiva e oportunidades reais de trabalho.</a:t>
            </a:r>
            <a:endParaRPr lang="en-US" sz="2500" dirty="0"/>
          </a:p>
        </p:txBody>
      </p:sp>
      <p:sp>
        <p:nvSpPr>
          <p:cNvPr id="5" name="step-line"/>
          <p:cNvSpPr/>
          <p:nvPr/>
        </p:nvSpPr>
        <p:spPr>
          <a:xfrm>
            <a:off x="1181100" y="4254500"/>
            <a:ext cx="9144" cy="2286000"/>
          </a:xfrm>
          <a:prstGeom prst="line">
            <a:avLst/>
          </a:prstGeom>
          <a:ln w="25400">
            <a:solidFill>
              <a:srgbClr val="FFFFFF">
                <a:alpha val="50000"/>
              </a:srgbClr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6" name="step-dot-1"/>
          <p:cNvSpPr/>
          <p:nvPr/>
        </p:nvSpPr>
        <p:spPr>
          <a:xfrm>
            <a:off x="965200" y="4038600"/>
            <a:ext cx="431800" cy="431800"/>
          </a:xfrm>
          <a:prstGeom prst="ellipse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7" name="step-no-1"/>
          <p:cNvSpPr/>
          <p:nvPr/>
        </p:nvSpPr>
        <p:spPr>
          <a:xfrm>
            <a:off x="965200" y="4114800"/>
            <a:ext cx="431800" cy="279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400" b="1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</a:t>
            </a:r>
            <a:endParaRPr lang="en-US" sz="1400" dirty="0"/>
          </a:p>
        </p:txBody>
      </p:sp>
      <p:sp>
        <p:nvSpPr>
          <p:cNvPr id="8" name="step-1"/>
          <p:cNvSpPr/>
          <p:nvPr/>
        </p:nvSpPr>
        <p:spPr>
          <a:xfrm>
            <a:off x="1714500" y="3987800"/>
            <a:ext cx="74295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0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Formalizar os parceiros</a:t>
            </a:r>
            <a:endParaRPr lang="en-US" sz="2000" dirty="0"/>
          </a:p>
          <a:p>
            <a:pPr marL="0" indent="0" algn="l">
              <a:buNone/>
            </a:pPr>
            <a:r>
              <a:rPr lang="en-US" altLang="en-US" sz="1600" dirty="0">
                <a:solidFill>
                  <a:srgbClr val="FFFFFF">
                    <a:alpha val="8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Acordos, escopos e cronogramas de entrega.</a:t>
            </a:r>
            <a:endParaRPr lang="en-US" sz="2000" dirty="0"/>
          </a:p>
        </p:txBody>
      </p:sp>
      <p:sp>
        <p:nvSpPr>
          <p:cNvPr id="9" name="step-dot-2"/>
          <p:cNvSpPr/>
          <p:nvPr/>
        </p:nvSpPr>
        <p:spPr>
          <a:xfrm>
            <a:off x="965200" y="5143500"/>
            <a:ext cx="431800" cy="431800"/>
          </a:xfrm>
          <a:prstGeom prst="ellipse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10" name="step-no-2"/>
          <p:cNvSpPr/>
          <p:nvPr/>
        </p:nvSpPr>
        <p:spPr>
          <a:xfrm>
            <a:off x="965200" y="5219700"/>
            <a:ext cx="431800" cy="279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400" b="1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</a:t>
            </a:r>
            <a:endParaRPr lang="en-US" sz="1400" dirty="0"/>
          </a:p>
        </p:txBody>
      </p:sp>
      <p:sp>
        <p:nvSpPr>
          <p:cNvPr id="11" name="step-2"/>
          <p:cNvSpPr/>
          <p:nvPr/>
        </p:nvSpPr>
        <p:spPr>
          <a:xfrm>
            <a:off x="1714500" y="5092700"/>
            <a:ext cx="74295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0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Detalhar a memória de cálculo</a:t>
            </a:r>
            <a:endParaRPr lang="en-US" sz="2000" dirty="0"/>
          </a:p>
          <a:p>
            <a:pPr marL="0" indent="0" algn="l">
              <a:buNone/>
            </a:pPr>
            <a:r>
              <a:rPr lang="en-US" altLang="en-US" sz="1600" dirty="0">
                <a:solidFill>
                  <a:srgbClr val="FFFFFF">
                    <a:alpha val="8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Especificar os demais custos de execução previstos.</a:t>
            </a:r>
            <a:endParaRPr lang="en-US" sz="2000" dirty="0"/>
          </a:p>
        </p:txBody>
      </p:sp>
      <p:sp>
        <p:nvSpPr>
          <p:cNvPr id="12" name="step-dot-3"/>
          <p:cNvSpPr/>
          <p:nvPr/>
        </p:nvSpPr>
        <p:spPr>
          <a:xfrm>
            <a:off x="965200" y="6248400"/>
            <a:ext cx="431800" cy="431800"/>
          </a:xfrm>
          <a:prstGeom prst="ellipse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13" name="step-no-3"/>
          <p:cNvSpPr/>
          <p:nvPr/>
        </p:nvSpPr>
        <p:spPr>
          <a:xfrm>
            <a:off x="965200" y="6324600"/>
            <a:ext cx="431800" cy="279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400" b="1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</a:t>
            </a:r>
            <a:endParaRPr lang="en-US" sz="1400" dirty="0"/>
          </a:p>
        </p:txBody>
      </p:sp>
      <p:sp>
        <p:nvSpPr>
          <p:cNvPr id="14" name="step-3"/>
          <p:cNvSpPr/>
          <p:nvPr/>
        </p:nvSpPr>
        <p:spPr>
          <a:xfrm>
            <a:off x="1714500" y="6197600"/>
            <a:ext cx="74295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0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Iniciar o diagnóstico institucional</a:t>
            </a:r>
            <a:endParaRPr lang="en-US" sz="2000" dirty="0"/>
          </a:p>
          <a:p>
            <a:pPr marL="0" indent="0" algn="l">
              <a:buNone/>
            </a:pPr>
            <a:r>
              <a:rPr lang="en-US" altLang="en-US" sz="1600" dirty="0">
                <a:solidFill>
                  <a:srgbClr val="FFFFFF">
                    <a:alpha val="8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Primeiro marco da implantação do programa.</a:t>
            </a:r>
            <a:endParaRPr lang="en-US" sz="2000" dirty="0"/>
          </a:p>
        </p:txBody>
      </p:sp>
      <p:sp>
        <p:nvSpPr>
          <p:cNvPr id="15" name="investment-panel"/>
          <p:cNvSpPr/>
          <p:nvPr/>
        </p:nvSpPr>
        <p:spPr>
          <a:xfrm>
            <a:off x="10858500" y="2857500"/>
            <a:ext cx="4127500" cy="3810000"/>
          </a:xfrm>
          <a:prstGeom prst="roundRect">
            <a:avLst>
              <a:gd name="adj" fmla="val 4000"/>
            </a:avLst>
          </a:prstGeom>
          <a:solidFill>
            <a:srgbClr val="F7A81B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16" name="investment-label"/>
          <p:cNvSpPr/>
          <p:nvPr/>
        </p:nvSpPr>
        <p:spPr>
          <a:xfrm>
            <a:off x="11239500" y="3365500"/>
            <a:ext cx="3365500" cy="33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700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ORÇAMENTO REVISADO</a:t>
            </a:r>
            <a:endParaRPr lang="en-US" sz="1700" dirty="0"/>
          </a:p>
        </p:txBody>
      </p:sp>
      <p:sp>
        <p:nvSpPr>
          <p:cNvPr id="17" name="investment-value"/>
          <p:cNvSpPr/>
          <p:nvPr/>
        </p:nvSpPr>
        <p:spPr>
          <a:xfrm>
            <a:off x="11532870" y="3721481"/>
            <a:ext cx="2818130" cy="13454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buNone/>
            </a:pPr>
            <a:r>
              <a:rPr lang="en-US" altLang="en-US" sz="3800" dirty="0">
                <a:solidFill>
                  <a:srgbClr val="005DA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R$ 230.148</a:t>
            </a:r>
          </a:p>
          <a:p>
            <a:pPr algn="ctr"/>
            <a:r>
              <a:rPr lang="en-US" altLang="en-US" sz="2800" b="1" dirty="0">
                <a:solidFill>
                  <a:srgbClr val="0070C0"/>
                </a:solidFill>
                <a:latin typeface="Inter" pitchFamily="34" charset="0"/>
                <a:ea typeface="Inter" pitchFamily="34" charset="-122"/>
                <a:cs typeface="Montserrat" pitchFamily="34" charset="-120"/>
              </a:rPr>
              <a:t>US$</a:t>
            </a:r>
            <a:r>
              <a:rPr lang="en-US" altLang="en-US" sz="2800" b="1" dirty="0">
                <a:solidFill>
                  <a:srgbClr val="0070C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45.127</a:t>
            </a:r>
            <a:endParaRPr lang="en-US" sz="2800" b="1" dirty="0">
              <a:solidFill>
                <a:srgbClr val="0070C0"/>
              </a:solidFill>
            </a:endParaRPr>
          </a:p>
          <a:p>
            <a:pPr algn="ctr"/>
            <a:endParaRPr lang="en-US" sz="3800" dirty="0">
              <a:solidFill>
                <a:srgbClr val="005DAA"/>
              </a:solidFill>
              <a:latin typeface="Montserrat" pitchFamily="34" charset="0"/>
            </a:endParaRPr>
          </a:p>
          <a:p>
            <a:pPr marL="0" indent="0" algn="ctr">
              <a:buNone/>
            </a:pPr>
            <a:endParaRPr lang="en-US" sz="3800" dirty="0"/>
          </a:p>
        </p:txBody>
      </p:sp>
      <p:sp>
        <p:nvSpPr>
          <p:cNvPr id="18" name="investment-divider"/>
          <p:cNvSpPr/>
          <p:nvPr/>
        </p:nvSpPr>
        <p:spPr>
          <a:xfrm>
            <a:off x="11366500" y="5143500"/>
            <a:ext cx="3111500" cy="9144"/>
          </a:xfrm>
          <a:prstGeom prst="line">
            <a:avLst/>
          </a:prstGeom>
          <a:ln w="12700">
            <a:solidFill>
              <a:srgbClr val="1A1D26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9" name="investment-scope"/>
          <p:cNvSpPr/>
          <p:nvPr/>
        </p:nvSpPr>
        <p:spPr>
          <a:xfrm>
            <a:off x="11303000" y="5461000"/>
            <a:ext cx="3238500" cy="736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800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Acessibilidade, qualificação e materiais para uma inclusão produtiva sustentável.</a:t>
            </a:r>
            <a:endParaRPr lang="en-US" sz="1800" dirty="0"/>
          </a:p>
        </p:txBody>
      </p:sp>
      <p:sp>
        <p:nvSpPr>
          <p:cNvPr id="20" name="page-number"/>
          <p:cNvSpPr/>
          <p:nvPr/>
        </p:nvSpPr>
        <p:spPr>
          <a:xfrm>
            <a:off x="14732000" y="8432800"/>
            <a:ext cx="762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buNone/>
            </a:pPr>
            <a:r>
              <a:rPr lang="en-US" altLang="en-US" sz="1400" dirty="0">
                <a:solidFill>
                  <a:srgbClr val="FFFFFF">
                    <a:alpha val="8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11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-rule"/>
          <p:cNvSpPr/>
          <p:nvPr/>
        </p:nvSpPr>
        <p:spPr>
          <a:xfrm>
            <a:off x="762000" y="660400"/>
            <a:ext cx="14732000" cy="5080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3" name="slide-title"/>
          <p:cNvSpPr/>
          <p:nvPr/>
        </p:nvSpPr>
        <p:spPr>
          <a:xfrm>
            <a:off x="762000" y="1041400"/>
            <a:ext cx="9906000" cy="609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3200" dirty="0">
                <a:solidFill>
                  <a:srgbClr val="005DA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Inclusão que gera autonomia e trabalho decente</a:t>
            </a:r>
            <a:endParaRPr lang="en-US" sz="3200" dirty="0"/>
          </a:p>
        </p:txBody>
      </p:sp>
      <p:sp>
        <p:nvSpPr>
          <p:cNvPr id="4" name="intro"/>
          <p:cNvSpPr/>
          <p:nvPr/>
        </p:nvSpPr>
        <p:spPr>
          <a:xfrm>
            <a:off x="762000" y="2095500"/>
            <a:ext cx="7429500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altLang="en-US" sz="2200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programa amplia oportunidades de qualificação, empregabilidade e participação social para jovens com deficiência no ABCDMRR, </a:t>
            </a:r>
            <a:r>
              <a:rPr lang="en-US" altLang="en-US" sz="2200" dirty="0" err="1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estado</a:t>
            </a:r>
            <a:r>
              <a:rPr lang="en-US" altLang="en-US" sz="2200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de São Paulo.</a:t>
            </a:r>
            <a:endParaRPr lang="en-US" sz="2200" dirty="0"/>
          </a:p>
        </p:txBody>
      </p:sp>
      <p:sp>
        <p:nvSpPr>
          <p:cNvPr id="5" name="commitment-card-1"/>
          <p:cNvSpPr/>
          <p:nvPr/>
        </p:nvSpPr>
        <p:spPr>
          <a:xfrm>
            <a:off x="762000" y="3238500"/>
            <a:ext cx="7493000" cy="914400"/>
          </a:xfrm>
          <a:prstGeom prst="roundRect">
            <a:avLst>
              <a:gd name="adj" fmla="val 11111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pt-BR" dirty="0"/>
          </a:p>
        </p:txBody>
      </p:sp>
      <p:pic>
        <p:nvPicPr>
          <p:cNvPr id="6" name="commitment-icon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00" y="3454400"/>
            <a:ext cx="431800" cy="431800"/>
          </a:xfrm>
          <a:prstGeom prst="rect">
            <a:avLst/>
          </a:prstGeom>
        </p:spPr>
      </p:pic>
      <p:sp>
        <p:nvSpPr>
          <p:cNvPr id="7" name="commitment-text-1"/>
          <p:cNvSpPr/>
          <p:nvPr/>
        </p:nvSpPr>
        <p:spPr>
          <a:xfrm>
            <a:off x="1714500" y="3352800"/>
            <a:ext cx="61595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Formação profissional acessível</a:t>
            </a:r>
            <a:endParaRPr lang="en-US" sz="1900" dirty="0"/>
          </a:p>
          <a:p>
            <a:pPr marL="0" indent="0" algn="l">
              <a:buNone/>
            </a:pPr>
            <a:r>
              <a:rPr lang="en-US" altLang="en-US" sz="16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Preparação para oportunidades reais de trabalho.</a:t>
            </a:r>
            <a:endParaRPr lang="en-US" sz="1900" dirty="0"/>
          </a:p>
        </p:txBody>
      </p:sp>
      <p:sp>
        <p:nvSpPr>
          <p:cNvPr id="8" name="commitment-card-2"/>
          <p:cNvSpPr/>
          <p:nvPr/>
        </p:nvSpPr>
        <p:spPr>
          <a:xfrm>
            <a:off x="762000" y="4381500"/>
            <a:ext cx="7493000" cy="914400"/>
          </a:xfrm>
          <a:prstGeom prst="roundRect">
            <a:avLst>
              <a:gd name="adj" fmla="val 11111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pt-BR" dirty="0"/>
          </a:p>
        </p:txBody>
      </p:sp>
      <p:pic>
        <p:nvPicPr>
          <p:cNvPr id="9" name="commitment-icon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000" y="4597400"/>
            <a:ext cx="431800" cy="431800"/>
          </a:xfrm>
          <a:prstGeom prst="rect">
            <a:avLst/>
          </a:prstGeom>
        </p:spPr>
      </p:pic>
      <p:sp>
        <p:nvSpPr>
          <p:cNvPr id="10" name="commitment-text-2"/>
          <p:cNvSpPr/>
          <p:nvPr/>
        </p:nvSpPr>
        <p:spPr>
          <a:xfrm>
            <a:off x="1714500" y="4495800"/>
            <a:ext cx="61595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Emprego Apoiado</a:t>
            </a:r>
            <a:endParaRPr lang="en-US" sz="1900" dirty="0"/>
          </a:p>
          <a:p>
            <a:pPr marL="0" indent="0" algn="l">
              <a:buNone/>
            </a:pPr>
            <a:r>
              <a:rPr lang="en-US" altLang="en-US" sz="16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Inserção no mercado aberto com suporte personalizado.</a:t>
            </a:r>
            <a:endParaRPr lang="en-US" sz="1900" dirty="0"/>
          </a:p>
        </p:txBody>
      </p:sp>
      <p:sp>
        <p:nvSpPr>
          <p:cNvPr id="11" name="commitment-card-3"/>
          <p:cNvSpPr/>
          <p:nvPr/>
        </p:nvSpPr>
        <p:spPr>
          <a:xfrm>
            <a:off x="762000" y="5524500"/>
            <a:ext cx="7493000" cy="914400"/>
          </a:xfrm>
          <a:prstGeom prst="roundRect">
            <a:avLst>
              <a:gd name="adj" fmla="val 11111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pt-BR" dirty="0"/>
          </a:p>
        </p:txBody>
      </p:sp>
      <p:pic>
        <p:nvPicPr>
          <p:cNvPr id="12" name="commitment-icon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6000" y="5740400"/>
            <a:ext cx="431800" cy="431800"/>
          </a:xfrm>
          <a:prstGeom prst="rect">
            <a:avLst/>
          </a:prstGeom>
        </p:spPr>
      </p:pic>
      <p:sp>
        <p:nvSpPr>
          <p:cNvPr id="13" name="commitment-text-3"/>
          <p:cNvSpPr/>
          <p:nvPr/>
        </p:nvSpPr>
        <p:spPr>
          <a:xfrm>
            <a:off x="1714500" y="5638800"/>
            <a:ext cx="61595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Acessibilidade integral</a:t>
            </a:r>
            <a:endParaRPr lang="en-US" sz="1900" dirty="0"/>
          </a:p>
          <a:p>
            <a:pPr marL="0" indent="0" algn="l">
              <a:buNone/>
            </a:pPr>
            <a:r>
              <a:rPr lang="en-US" altLang="en-US" sz="16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Ambientes físicos, digitais e pedagógicos mais inclusivos.</a:t>
            </a:r>
            <a:endParaRPr lang="en-US" sz="1900" dirty="0"/>
          </a:p>
        </p:txBody>
      </p:sp>
      <p:pic>
        <p:nvPicPr>
          <p:cNvPr id="14" name="learning-photo" descr="preencoded.png"/>
          <p:cNvPicPr>
            <a:picLocks noChangeAspect="1"/>
          </p:cNvPicPr>
          <p:nvPr/>
        </p:nvPicPr>
        <p:blipFill>
          <a:blip r:embed="rId6"/>
          <a:srcRect l="7448" r="7448"/>
          <a:stretch/>
        </p:blipFill>
        <p:spPr>
          <a:xfrm>
            <a:off x="9398000" y="2222500"/>
            <a:ext cx="5842000" cy="4572000"/>
          </a:xfrm>
          <a:prstGeom prst="roundRect">
            <a:avLst>
              <a:gd name="adj" fmla="val 2778"/>
            </a:avLst>
          </a:prstGeom>
        </p:spPr>
      </p:pic>
      <p:sp>
        <p:nvSpPr>
          <p:cNvPr id="15" name="impact-callout"/>
          <p:cNvSpPr/>
          <p:nvPr/>
        </p:nvSpPr>
        <p:spPr>
          <a:xfrm>
            <a:off x="9398000" y="7048500"/>
            <a:ext cx="5842000" cy="812800"/>
          </a:xfrm>
          <a:prstGeom prst="roundRect">
            <a:avLst>
              <a:gd name="adj" fmla="val 12500"/>
            </a:avLst>
          </a:prstGeom>
          <a:solidFill>
            <a:srgbClr val="005DAA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16" name="impact-callout-text"/>
          <p:cNvSpPr/>
          <p:nvPr/>
        </p:nvSpPr>
        <p:spPr>
          <a:xfrm>
            <a:off x="9715500" y="7200900"/>
            <a:ext cx="5207000" cy="482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altLang="en-US" sz="18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Capacidade inclusiva para aprender, trabalhar e pertencer.</a:t>
            </a:r>
            <a:endParaRPr lang="en-US" sz="1800" dirty="0"/>
          </a:p>
        </p:txBody>
      </p:sp>
      <p:sp>
        <p:nvSpPr>
          <p:cNvPr id="17" name="page-number"/>
          <p:cNvSpPr/>
          <p:nvPr/>
        </p:nvSpPr>
        <p:spPr>
          <a:xfrm>
            <a:off x="14732000" y="8432800"/>
            <a:ext cx="762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buNone/>
            </a:pPr>
            <a:r>
              <a:rPr lang="en-US" altLang="en-US" sz="14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-rule"/>
          <p:cNvSpPr/>
          <p:nvPr/>
        </p:nvSpPr>
        <p:spPr>
          <a:xfrm>
            <a:off x="762000" y="660400"/>
            <a:ext cx="14732000" cy="5080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3" name="slide-title"/>
          <p:cNvSpPr/>
          <p:nvPr/>
        </p:nvSpPr>
        <p:spPr>
          <a:xfrm>
            <a:off x="762000" y="1041400"/>
            <a:ext cx="9144000" cy="5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3200" dirty="0">
                <a:solidFill>
                  <a:srgbClr val="005DA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Público prioritário e impacto social</a:t>
            </a:r>
            <a:endParaRPr lang="en-US" sz="3200" dirty="0"/>
          </a:p>
        </p:txBody>
      </p:sp>
      <p:sp>
        <p:nvSpPr>
          <p:cNvPr id="4" name="context"/>
          <p:cNvSpPr/>
          <p:nvPr/>
        </p:nvSpPr>
        <p:spPr>
          <a:xfrm>
            <a:off x="762000" y="2032000"/>
            <a:ext cx="13970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25"/>
              </a:lnSpc>
              <a:buNone/>
            </a:pPr>
            <a:r>
              <a:rPr lang="en-US" altLang="en-US" sz="2100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Adolescentes e jovens de 14 a 29 anos, residentes no ABCDMRR, com deficiência física, intelectual leve ou auditiva.</a:t>
            </a:r>
            <a:endParaRPr lang="en-US" sz="2100" dirty="0"/>
          </a:p>
        </p:txBody>
      </p:sp>
      <p:sp>
        <p:nvSpPr>
          <p:cNvPr id="5" name="card-trained"/>
          <p:cNvSpPr/>
          <p:nvPr/>
        </p:nvSpPr>
        <p:spPr>
          <a:xfrm>
            <a:off x="762000" y="3238500"/>
            <a:ext cx="6858000" cy="1587500"/>
          </a:xfrm>
          <a:prstGeom prst="roundRect">
            <a:avLst>
              <a:gd name="adj" fmla="val 8000"/>
            </a:avLst>
          </a:prstGeom>
          <a:solidFill>
            <a:srgbClr val="005DAA"/>
          </a:solidFill>
          <a:ln/>
        </p:spPr>
        <p:txBody>
          <a:bodyPr/>
          <a:lstStyle/>
          <a:p>
            <a:endParaRPr lang="pt-BR" dirty="0"/>
          </a:p>
        </p:txBody>
      </p:sp>
      <p:pic>
        <p:nvPicPr>
          <p:cNvPr id="6" name="trained-icon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600" y="3632200"/>
            <a:ext cx="609600" cy="609600"/>
          </a:xfrm>
          <a:prstGeom prst="rect">
            <a:avLst/>
          </a:prstGeom>
        </p:spPr>
      </p:pic>
      <p:sp>
        <p:nvSpPr>
          <p:cNvPr id="7" name="trained-number"/>
          <p:cNvSpPr/>
          <p:nvPr/>
        </p:nvSpPr>
        <p:spPr>
          <a:xfrm>
            <a:off x="2095500" y="3454400"/>
            <a:ext cx="2032000" cy="698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46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150</a:t>
            </a:r>
            <a:endParaRPr lang="en-US" sz="4600" dirty="0"/>
          </a:p>
        </p:txBody>
      </p:sp>
      <p:sp>
        <p:nvSpPr>
          <p:cNvPr id="8" name="trained-label"/>
          <p:cNvSpPr/>
          <p:nvPr/>
        </p:nvSpPr>
        <p:spPr>
          <a:xfrm>
            <a:off x="2095500" y="4178300"/>
            <a:ext cx="4445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8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Jovens qualificados no programa</a:t>
            </a:r>
            <a:endParaRPr lang="en-US" sz="1800" dirty="0"/>
          </a:p>
        </p:txBody>
      </p:sp>
      <p:sp>
        <p:nvSpPr>
          <p:cNvPr id="9" name="card-placement"/>
          <p:cNvSpPr/>
          <p:nvPr/>
        </p:nvSpPr>
        <p:spPr>
          <a:xfrm>
            <a:off x="8636000" y="3238500"/>
            <a:ext cx="6858000" cy="1587500"/>
          </a:xfrm>
          <a:prstGeom prst="roundRect">
            <a:avLst>
              <a:gd name="adj" fmla="val 8000"/>
            </a:avLst>
          </a:prstGeom>
          <a:solidFill>
            <a:srgbClr val="F3F4F6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pic>
        <p:nvPicPr>
          <p:cNvPr id="10" name="placement-icon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1600" y="3632200"/>
            <a:ext cx="609600" cy="609600"/>
          </a:xfrm>
          <a:prstGeom prst="rect">
            <a:avLst/>
          </a:prstGeom>
        </p:spPr>
      </p:pic>
      <p:sp>
        <p:nvSpPr>
          <p:cNvPr id="11" name="placement-number"/>
          <p:cNvSpPr/>
          <p:nvPr/>
        </p:nvSpPr>
        <p:spPr>
          <a:xfrm>
            <a:off x="9969500" y="3454400"/>
            <a:ext cx="2032000" cy="698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4600" dirty="0">
                <a:solidFill>
                  <a:srgbClr val="005DA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120</a:t>
            </a:r>
            <a:endParaRPr lang="en-US" sz="4600" dirty="0"/>
          </a:p>
        </p:txBody>
      </p:sp>
      <p:sp>
        <p:nvSpPr>
          <p:cNvPr id="12" name="placement-label"/>
          <p:cNvSpPr/>
          <p:nvPr/>
        </p:nvSpPr>
        <p:spPr>
          <a:xfrm>
            <a:off x="9969500" y="4178300"/>
            <a:ext cx="4445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800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Inserções no mercado de trabalho</a:t>
            </a:r>
            <a:endParaRPr lang="en-US" sz="1800" dirty="0"/>
          </a:p>
        </p:txBody>
      </p:sp>
      <p:sp>
        <p:nvSpPr>
          <p:cNvPr id="13" name="card-retention"/>
          <p:cNvSpPr/>
          <p:nvPr/>
        </p:nvSpPr>
        <p:spPr>
          <a:xfrm>
            <a:off x="762000" y="5270500"/>
            <a:ext cx="6858000" cy="1587500"/>
          </a:xfrm>
          <a:prstGeom prst="roundRect">
            <a:avLst>
              <a:gd name="adj" fmla="val 8000"/>
            </a:avLst>
          </a:prstGeom>
          <a:solidFill>
            <a:srgbClr val="F3F4F6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pic>
        <p:nvPicPr>
          <p:cNvPr id="14" name="retention-icon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7600" y="5664200"/>
            <a:ext cx="609600" cy="609600"/>
          </a:xfrm>
          <a:prstGeom prst="rect">
            <a:avLst/>
          </a:prstGeom>
        </p:spPr>
      </p:pic>
      <p:sp>
        <p:nvSpPr>
          <p:cNvPr id="15" name="retention-number"/>
          <p:cNvSpPr/>
          <p:nvPr/>
        </p:nvSpPr>
        <p:spPr>
          <a:xfrm>
            <a:off x="2095500" y="5486400"/>
            <a:ext cx="2032000" cy="698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4600" dirty="0">
                <a:solidFill>
                  <a:srgbClr val="005DA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85%</a:t>
            </a:r>
            <a:endParaRPr lang="en-US" sz="4600" dirty="0"/>
          </a:p>
        </p:txBody>
      </p:sp>
      <p:sp>
        <p:nvSpPr>
          <p:cNvPr id="16" name="retention-label"/>
          <p:cNvSpPr/>
          <p:nvPr/>
        </p:nvSpPr>
        <p:spPr>
          <a:xfrm>
            <a:off x="2095500" y="6210300"/>
            <a:ext cx="4445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800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Permanência após 12 meses</a:t>
            </a:r>
            <a:endParaRPr lang="en-US" sz="1800" dirty="0"/>
          </a:p>
        </p:txBody>
      </p:sp>
      <p:sp>
        <p:nvSpPr>
          <p:cNvPr id="17" name="card-network"/>
          <p:cNvSpPr/>
          <p:nvPr/>
        </p:nvSpPr>
        <p:spPr>
          <a:xfrm>
            <a:off x="8636000" y="5270500"/>
            <a:ext cx="6858000" cy="1587500"/>
          </a:xfrm>
          <a:prstGeom prst="roundRect">
            <a:avLst>
              <a:gd name="adj" fmla="val 8000"/>
            </a:avLst>
          </a:prstGeom>
          <a:solidFill>
            <a:srgbClr val="005DAA"/>
          </a:solidFill>
          <a:ln/>
        </p:spPr>
        <p:txBody>
          <a:bodyPr/>
          <a:lstStyle/>
          <a:p>
            <a:endParaRPr lang="pt-BR" dirty="0"/>
          </a:p>
        </p:txBody>
      </p:sp>
      <p:pic>
        <p:nvPicPr>
          <p:cNvPr id="18" name="network-icon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1600" y="5664200"/>
            <a:ext cx="609600" cy="609600"/>
          </a:xfrm>
          <a:prstGeom prst="rect">
            <a:avLst/>
          </a:prstGeom>
        </p:spPr>
      </p:pic>
      <p:sp>
        <p:nvSpPr>
          <p:cNvPr id="19" name="network-number"/>
          <p:cNvSpPr/>
          <p:nvPr/>
        </p:nvSpPr>
        <p:spPr>
          <a:xfrm>
            <a:off x="9969500" y="5486400"/>
            <a:ext cx="2286000" cy="698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46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≈450</a:t>
            </a:r>
            <a:endParaRPr lang="en-US" sz="4600" dirty="0"/>
          </a:p>
        </p:txBody>
      </p:sp>
      <p:sp>
        <p:nvSpPr>
          <p:cNvPr id="20" name="network-label"/>
          <p:cNvSpPr/>
          <p:nvPr/>
        </p:nvSpPr>
        <p:spPr>
          <a:xfrm>
            <a:off x="9969500" y="6210300"/>
            <a:ext cx="4445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8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Familiares e rede de apoio alcançados</a:t>
            </a:r>
            <a:endParaRPr lang="en-US" sz="1800" dirty="0"/>
          </a:p>
        </p:txBody>
      </p:sp>
      <p:sp>
        <p:nvSpPr>
          <p:cNvPr id="21" name="bottom-line"/>
          <p:cNvSpPr/>
          <p:nvPr/>
        </p:nvSpPr>
        <p:spPr>
          <a:xfrm>
            <a:off x="762000" y="7429500"/>
            <a:ext cx="14732000" cy="9144"/>
          </a:xfrm>
          <a:prstGeom prst="line">
            <a:avLst/>
          </a:prstGeom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22" name="impact-note"/>
          <p:cNvSpPr/>
          <p:nvPr/>
        </p:nvSpPr>
        <p:spPr>
          <a:xfrm>
            <a:off x="762000" y="7658100"/>
            <a:ext cx="133350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8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Resultados sustentados por qualificação, acessibilidade e acompanhamento individualizado.</a:t>
            </a:r>
            <a:endParaRPr lang="en-US" sz="1800" dirty="0"/>
          </a:p>
        </p:txBody>
      </p:sp>
      <p:sp>
        <p:nvSpPr>
          <p:cNvPr id="23" name="page-number"/>
          <p:cNvSpPr/>
          <p:nvPr/>
        </p:nvSpPr>
        <p:spPr>
          <a:xfrm>
            <a:off x="14732000" y="8432800"/>
            <a:ext cx="762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buNone/>
            </a:pPr>
            <a:r>
              <a:rPr lang="en-US" altLang="en-US" sz="14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-rule"/>
          <p:cNvSpPr/>
          <p:nvPr/>
        </p:nvSpPr>
        <p:spPr>
          <a:xfrm>
            <a:off x="762000" y="660400"/>
            <a:ext cx="14732000" cy="5080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3" name="slide-title"/>
          <p:cNvSpPr/>
          <p:nvPr/>
        </p:nvSpPr>
        <p:spPr>
          <a:xfrm>
            <a:off x="762000" y="1041400"/>
            <a:ext cx="9525000" cy="5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3200" dirty="0">
                <a:solidFill>
                  <a:srgbClr val="005DA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Emprego Apoiado: do perfil à permanência</a:t>
            </a:r>
            <a:endParaRPr lang="en-US" sz="3200" dirty="0"/>
          </a:p>
        </p:txBody>
      </p:sp>
      <p:sp>
        <p:nvSpPr>
          <p:cNvPr id="4" name="principle"/>
          <p:cNvSpPr/>
          <p:nvPr/>
        </p:nvSpPr>
        <p:spPr>
          <a:xfrm>
            <a:off x="762000" y="2032000"/>
            <a:ext cx="13335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altLang="en-US" sz="2200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jovem é protagonista de uma trajetória de trabalho remunerado, em ambiente inclusivo e com suporte continuado.</a:t>
            </a:r>
            <a:endParaRPr lang="en-US" sz="2200" dirty="0"/>
          </a:p>
        </p:txBody>
      </p:sp>
      <p:sp>
        <p:nvSpPr>
          <p:cNvPr id="5" name="journey-line"/>
          <p:cNvSpPr/>
          <p:nvPr/>
        </p:nvSpPr>
        <p:spPr>
          <a:xfrm>
            <a:off x="2311400" y="5156200"/>
            <a:ext cx="11620500" cy="9144"/>
          </a:xfrm>
          <a:prstGeom prst="line">
            <a:avLst/>
          </a:prstGeom>
          <a:ln w="38100">
            <a:solidFill>
              <a:srgbClr val="F7A81B"/>
            </a:solidFill>
            <a:prstDash val="dash"/>
          </a:ln>
        </p:spPr>
        <p:txBody>
          <a:bodyPr/>
          <a:lstStyle/>
          <a:p>
            <a:endParaRPr lang="pt-BR" dirty="0"/>
          </a:p>
        </p:txBody>
      </p:sp>
      <p:sp>
        <p:nvSpPr>
          <p:cNvPr id="6" name="step1-card"/>
          <p:cNvSpPr/>
          <p:nvPr/>
        </p:nvSpPr>
        <p:spPr>
          <a:xfrm>
            <a:off x="762000" y="3492500"/>
            <a:ext cx="3175000" cy="2794000"/>
          </a:xfrm>
          <a:prstGeom prst="roundRect">
            <a:avLst>
              <a:gd name="adj" fmla="val 4545"/>
            </a:avLst>
          </a:prstGeom>
          <a:solidFill>
            <a:srgbClr val="005DAA"/>
          </a:solidFill>
          <a:ln/>
        </p:spPr>
        <p:txBody>
          <a:bodyPr/>
          <a:lstStyle/>
          <a:p>
            <a:endParaRPr lang="pt-BR" dirty="0"/>
          </a:p>
        </p:txBody>
      </p:sp>
      <p:pic>
        <p:nvPicPr>
          <p:cNvPr id="7" name="step1-icon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3835400"/>
            <a:ext cx="533400" cy="533400"/>
          </a:xfrm>
          <a:prstGeom prst="rect">
            <a:avLst/>
          </a:prstGeom>
        </p:spPr>
      </p:pic>
      <p:sp>
        <p:nvSpPr>
          <p:cNvPr id="8" name="step1-title"/>
          <p:cNvSpPr/>
          <p:nvPr/>
        </p:nvSpPr>
        <p:spPr>
          <a:xfrm>
            <a:off x="1066800" y="4597400"/>
            <a:ext cx="24765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0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1. Acolher e mapear</a:t>
            </a:r>
            <a:endParaRPr lang="en-US" sz="2000" dirty="0"/>
          </a:p>
        </p:txBody>
      </p:sp>
      <p:sp>
        <p:nvSpPr>
          <p:cNvPr id="9" name="step1-body"/>
          <p:cNvSpPr/>
          <p:nvPr/>
        </p:nvSpPr>
        <p:spPr>
          <a:xfrm>
            <a:off x="1066800" y="5143500"/>
            <a:ext cx="2476500" cy="78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6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Perfil vocacional, interesses e necessidades de apoio.</a:t>
            </a:r>
            <a:endParaRPr lang="en-US" sz="1600" dirty="0"/>
          </a:p>
        </p:txBody>
      </p:sp>
      <p:sp>
        <p:nvSpPr>
          <p:cNvPr id="10" name="step2-card"/>
          <p:cNvSpPr/>
          <p:nvPr/>
        </p:nvSpPr>
        <p:spPr>
          <a:xfrm>
            <a:off x="4508500" y="3492500"/>
            <a:ext cx="3175000" cy="2794000"/>
          </a:xfrm>
          <a:prstGeom prst="roundRect">
            <a:avLst>
              <a:gd name="adj" fmla="val 4545"/>
            </a:avLst>
          </a:prstGeom>
          <a:solidFill>
            <a:srgbClr val="F3F4F6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pic>
        <p:nvPicPr>
          <p:cNvPr id="11" name="step2-icon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3300" y="3835400"/>
            <a:ext cx="533400" cy="533400"/>
          </a:xfrm>
          <a:prstGeom prst="rect">
            <a:avLst/>
          </a:prstGeom>
        </p:spPr>
      </p:pic>
      <p:sp>
        <p:nvSpPr>
          <p:cNvPr id="12" name="step2-title"/>
          <p:cNvSpPr/>
          <p:nvPr/>
        </p:nvSpPr>
        <p:spPr>
          <a:xfrm>
            <a:off x="4813300" y="4597400"/>
            <a:ext cx="24765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000" b="1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2. Preparar e qualificar</a:t>
            </a:r>
            <a:endParaRPr lang="en-US" sz="2000" dirty="0"/>
          </a:p>
        </p:txBody>
      </p:sp>
      <p:sp>
        <p:nvSpPr>
          <p:cNvPr id="13" name="step2-body"/>
          <p:cNvSpPr/>
          <p:nvPr/>
        </p:nvSpPr>
        <p:spPr>
          <a:xfrm>
            <a:off x="4813300" y="5143500"/>
            <a:ext cx="2476500" cy="78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6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Competências profissionais, sociais e de autonomia.</a:t>
            </a:r>
            <a:endParaRPr lang="en-US" sz="1600" dirty="0"/>
          </a:p>
        </p:txBody>
      </p:sp>
      <p:sp>
        <p:nvSpPr>
          <p:cNvPr id="14" name="step3-card"/>
          <p:cNvSpPr/>
          <p:nvPr/>
        </p:nvSpPr>
        <p:spPr>
          <a:xfrm>
            <a:off x="8255000" y="3492500"/>
            <a:ext cx="3175000" cy="2794000"/>
          </a:xfrm>
          <a:prstGeom prst="roundRect">
            <a:avLst>
              <a:gd name="adj" fmla="val 4545"/>
            </a:avLst>
          </a:prstGeom>
          <a:solidFill>
            <a:srgbClr val="F3F4F6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pic>
        <p:nvPicPr>
          <p:cNvPr id="15" name="step3-icon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9800" y="3835400"/>
            <a:ext cx="533400" cy="533400"/>
          </a:xfrm>
          <a:prstGeom prst="rect">
            <a:avLst/>
          </a:prstGeom>
        </p:spPr>
      </p:pic>
      <p:sp>
        <p:nvSpPr>
          <p:cNvPr id="16" name="step3-title"/>
          <p:cNvSpPr/>
          <p:nvPr/>
        </p:nvSpPr>
        <p:spPr>
          <a:xfrm>
            <a:off x="8559800" y="4597400"/>
            <a:ext cx="24765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000" b="1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3. Aproximar do trabalho</a:t>
            </a:r>
            <a:endParaRPr lang="en-US" sz="2000" dirty="0"/>
          </a:p>
        </p:txBody>
      </p:sp>
      <p:sp>
        <p:nvSpPr>
          <p:cNvPr id="17" name="step3-body"/>
          <p:cNvSpPr/>
          <p:nvPr/>
        </p:nvSpPr>
        <p:spPr>
          <a:xfrm>
            <a:off x="8559800" y="5143500"/>
            <a:ext cx="2476500" cy="78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6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Análise de postos, sensibilização e articulação empresarial.</a:t>
            </a:r>
            <a:endParaRPr lang="en-US" sz="1600" dirty="0"/>
          </a:p>
        </p:txBody>
      </p:sp>
      <p:sp>
        <p:nvSpPr>
          <p:cNvPr id="18" name="step4-card"/>
          <p:cNvSpPr/>
          <p:nvPr/>
        </p:nvSpPr>
        <p:spPr>
          <a:xfrm>
            <a:off x="12001500" y="3492500"/>
            <a:ext cx="3175000" cy="2794000"/>
          </a:xfrm>
          <a:prstGeom prst="roundRect">
            <a:avLst>
              <a:gd name="adj" fmla="val 4545"/>
            </a:avLst>
          </a:prstGeom>
          <a:solidFill>
            <a:srgbClr val="005DAA"/>
          </a:solidFill>
          <a:ln/>
        </p:spPr>
        <p:txBody>
          <a:bodyPr/>
          <a:lstStyle/>
          <a:p>
            <a:endParaRPr lang="pt-BR" dirty="0"/>
          </a:p>
        </p:txBody>
      </p:sp>
      <p:pic>
        <p:nvPicPr>
          <p:cNvPr id="19" name="step4-icon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06300" y="3835400"/>
            <a:ext cx="533400" cy="533400"/>
          </a:xfrm>
          <a:prstGeom prst="rect">
            <a:avLst/>
          </a:prstGeom>
        </p:spPr>
      </p:pic>
      <p:sp>
        <p:nvSpPr>
          <p:cNvPr id="20" name="step4-title"/>
          <p:cNvSpPr/>
          <p:nvPr/>
        </p:nvSpPr>
        <p:spPr>
          <a:xfrm>
            <a:off x="12306300" y="4597400"/>
            <a:ext cx="24765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0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4. Inserir e acompanhar</a:t>
            </a:r>
            <a:endParaRPr lang="en-US" sz="2000" dirty="0"/>
          </a:p>
        </p:txBody>
      </p:sp>
      <p:sp>
        <p:nvSpPr>
          <p:cNvPr id="21" name="step4-body"/>
          <p:cNvSpPr/>
          <p:nvPr/>
        </p:nvSpPr>
        <p:spPr>
          <a:xfrm>
            <a:off x="12306300" y="5143500"/>
            <a:ext cx="2476500" cy="787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6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Job coaching, adaptações razoáveis e permanência.</a:t>
            </a:r>
            <a:endParaRPr lang="en-US" sz="1600" dirty="0"/>
          </a:p>
        </p:txBody>
      </p:sp>
      <p:sp>
        <p:nvSpPr>
          <p:cNvPr id="22" name="bottom-callout"/>
          <p:cNvSpPr/>
          <p:nvPr/>
        </p:nvSpPr>
        <p:spPr>
          <a:xfrm>
            <a:off x="762000" y="7175500"/>
            <a:ext cx="14414500" cy="685800"/>
          </a:xfrm>
          <a:prstGeom prst="roundRect">
            <a:avLst>
              <a:gd name="adj" fmla="val 14815"/>
            </a:avLst>
          </a:prstGeom>
          <a:solidFill>
            <a:srgbClr val="005DAA">
              <a:alpha val="7000"/>
            </a:srgbClr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23" name="bottom-callout-text"/>
          <p:cNvSpPr/>
          <p:nvPr/>
        </p:nvSpPr>
        <p:spPr>
          <a:xfrm>
            <a:off x="1066800" y="7353300"/>
            <a:ext cx="137795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800" dirty="0">
                <a:solidFill>
                  <a:srgbClr val="005DA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suporte diminui gradualmente à medida que o jovem conquista independência no trabalho.</a:t>
            </a:r>
            <a:endParaRPr lang="en-US" sz="1800" dirty="0"/>
          </a:p>
        </p:txBody>
      </p:sp>
      <p:sp>
        <p:nvSpPr>
          <p:cNvPr id="24" name="page-number"/>
          <p:cNvSpPr/>
          <p:nvPr/>
        </p:nvSpPr>
        <p:spPr>
          <a:xfrm>
            <a:off x="14732000" y="8432800"/>
            <a:ext cx="762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buNone/>
            </a:pPr>
            <a:r>
              <a:rPr lang="en-US" altLang="en-US" sz="14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04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-rule"/>
          <p:cNvSpPr/>
          <p:nvPr/>
        </p:nvSpPr>
        <p:spPr>
          <a:xfrm>
            <a:off x="762000" y="660400"/>
            <a:ext cx="14732000" cy="5080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3" name="slide-title"/>
          <p:cNvSpPr/>
          <p:nvPr/>
        </p:nvSpPr>
        <p:spPr>
          <a:xfrm>
            <a:off x="762000" y="1041400"/>
            <a:ext cx="9144000" cy="5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3200" dirty="0">
                <a:solidFill>
                  <a:srgbClr val="005DA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Parcerias que qualificam a inclusão</a:t>
            </a:r>
            <a:endParaRPr lang="en-US" sz="3200" dirty="0"/>
          </a:p>
        </p:txBody>
      </p:sp>
      <p:sp>
        <p:nvSpPr>
          <p:cNvPr id="4" name="intro"/>
          <p:cNvSpPr/>
          <p:nvPr/>
        </p:nvSpPr>
        <p:spPr>
          <a:xfrm>
            <a:off x="762000" y="2006600"/>
            <a:ext cx="13716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000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Serviços especializados e investimentos pedagógicos estruturam a capacidade de atendimento do projeto.</a:t>
            </a:r>
            <a:endParaRPr lang="en-US" sz="2000" dirty="0"/>
          </a:p>
        </p:txBody>
      </p:sp>
      <p:sp>
        <p:nvSpPr>
          <p:cNvPr id="5" name="partner-card-ijc"/>
          <p:cNvSpPr/>
          <p:nvPr/>
        </p:nvSpPr>
        <p:spPr>
          <a:xfrm>
            <a:off x="762000" y="2984500"/>
            <a:ext cx="6858000" cy="1714500"/>
          </a:xfrm>
          <a:prstGeom prst="roundRect">
            <a:avLst>
              <a:gd name="adj" fmla="val 7407"/>
            </a:avLst>
          </a:prstGeom>
          <a:solidFill>
            <a:srgbClr val="F3F4F6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6" name="ijc-name"/>
          <p:cNvSpPr/>
          <p:nvPr/>
        </p:nvSpPr>
        <p:spPr>
          <a:xfrm>
            <a:off x="1079500" y="3276600"/>
            <a:ext cx="41275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000" b="1" dirty="0">
                <a:solidFill>
                  <a:srgbClr val="005DA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Instituto Jô Clemente</a:t>
            </a:r>
            <a:endParaRPr lang="en-US" sz="2000" dirty="0"/>
          </a:p>
        </p:txBody>
      </p:sp>
      <p:sp>
        <p:nvSpPr>
          <p:cNvPr id="7" name="ijc-scope"/>
          <p:cNvSpPr/>
          <p:nvPr/>
        </p:nvSpPr>
        <p:spPr>
          <a:xfrm>
            <a:off x="1079500" y="3810000"/>
            <a:ext cx="46355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600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Diagnóstico de necessidades físicas, administrativas e de qualificação.</a:t>
            </a:r>
            <a:endParaRPr lang="en-US" sz="1600" dirty="0"/>
          </a:p>
        </p:txBody>
      </p:sp>
      <p:sp>
        <p:nvSpPr>
          <p:cNvPr id="9" name="partner-card-inclusao"/>
          <p:cNvSpPr/>
          <p:nvPr/>
        </p:nvSpPr>
        <p:spPr>
          <a:xfrm>
            <a:off x="8636000" y="2984500"/>
            <a:ext cx="6858000" cy="1714500"/>
          </a:xfrm>
          <a:prstGeom prst="roundRect">
            <a:avLst>
              <a:gd name="adj" fmla="val 7407"/>
            </a:avLst>
          </a:prstGeom>
          <a:solidFill>
            <a:srgbClr val="F3F4F6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0" name="inclusao-name"/>
          <p:cNvSpPr/>
          <p:nvPr/>
        </p:nvSpPr>
        <p:spPr>
          <a:xfrm>
            <a:off x="8953500" y="3276600"/>
            <a:ext cx="43180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000" b="1" dirty="0">
                <a:solidFill>
                  <a:srgbClr val="005DA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Inclusão Corporativa</a:t>
            </a:r>
            <a:endParaRPr lang="en-US" sz="2000" dirty="0"/>
          </a:p>
        </p:txBody>
      </p:sp>
      <p:sp>
        <p:nvSpPr>
          <p:cNvPr id="11" name="inclusao-scope"/>
          <p:cNvSpPr/>
          <p:nvPr/>
        </p:nvSpPr>
        <p:spPr>
          <a:xfrm>
            <a:off x="8953500" y="3810000"/>
            <a:ext cx="44450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600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Capacitação de colaboradores e educadores em inclusão de pessoas com deficiência.</a:t>
            </a:r>
            <a:endParaRPr lang="en-US" sz="1600" dirty="0"/>
          </a:p>
        </p:txBody>
      </p:sp>
      <p:sp>
        <p:nvSpPr>
          <p:cNvPr id="13" name="partner-card-sinal"/>
          <p:cNvSpPr/>
          <p:nvPr/>
        </p:nvSpPr>
        <p:spPr>
          <a:xfrm>
            <a:off x="762000" y="5143500"/>
            <a:ext cx="6858000" cy="1714500"/>
          </a:xfrm>
          <a:prstGeom prst="roundRect">
            <a:avLst>
              <a:gd name="adj" fmla="val 7407"/>
            </a:avLst>
          </a:prstGeom>
          <a:solidFill>
            <a:srgbClr val="F3F4F6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4" name="sinal-name"/>
          <p:cNvSpPr/>
          <p:nvPr/>
        </p:nvSpPr>
        <p:spPr>
          <a:xfrm>
            <a:off x="1079500" y="5435600"/>
            <a:ext cx="35560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000" b="1" dirty="0">
                <a:solidFill>
                  <a:srgbClr val="005DA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Sinal Link Acessibilidade</a:t>
            </a:r>
            <a:endParaRPr lang="en-US" sz="2000" dirty="0"/>
          </a:p>
        </p:txBody>
      </p:sp>
      <p:sp>
        <p:nvSpPr>
          <p:cNvPr id="15" name="sinal-scope"/>
          <p:cNvSpPr/>
          <p:nvPr/>
        </p:nvSpPr>
        <p:spPr>
          <a:xfrm>
            <a:off x="1079500" y="5969000"/>
            <a:ext cx="4635500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600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Adequação de acessibilidade digital e suporte técnico aos recursos inclusivos.</a:t>
            </a:r>
            <a:endParaRPr lang="en-US" sz="1600" dirty="0"/>
          </a:p>
        </p:txBody>
      </p:sp>
      <p:sp>
        <p:nvSpPr>
          <p:cNvPr id="17" name="partner-card-material"/>
          <p:cNvSpPr/>
          <p:nvPr/>
        </p:nvSpPr>
        <p:spPr>
          <a:xfrm>
            <a:off x="8636000" y="5143500"/>
            <a:ext cx="6858000" cy="1714500"/>
          </a:xfrm>
          <a:prstGeom prst="roundRect">
            <a:avLst>
              <a:gd name="adj" fmla="val 7407"/>
            </a:avLst>
          </a:prstGeom>
          <a:solidFill>
            <a:srgbClr val="F3F4F6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8" name="material-name"/>
          <p:cNvSpPr/>
          <p:nvPr/>
        </p:nvSpPr>
        <p:spPr>
          <a:xfrm>
            <a:off x="8953500" y="5435600"/>
            <a:ext cx="38100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000" b="1" dirty="0">
                <a:solidFill>
                  <a:srgbClr val="005DA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Materiais pedagógicos</a:t>
            </a:r>
            <a:endParaRPr lang="en-US" sz="2000" dirty="0"/>
          </a:p>
        </p:txBody>
      </p:sp>
      <p:sp>
        <p:nvSpPr>
          <p:cNvPr id="19" name="material-scope"/>
          <p:cNvSpPr/>
          <p:nvPr/>
        </p:nvSpPr>
        <p:spPr>
          <a:xfrm>
            <a:off x="8953500" y="5969000"/>
            <a:ext cx="4445000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600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Livros, materiais de psicomotricidade e recursos pedagógicos inclusivos.</a:t>
            </a:r>
            <a:endParaRPr lang="en-US" sz="1600" dirty="0"/>
          </a:p>
        </p:txBody>
      </p:sp>
      <p:sp>
        <p:nvSpPr>
          <p:cNvPr id="21" name="revision-banner"/>
          <p:cNvSpPr/>
          <p:nvPr/>
        </p:nvSpPr>
        <p:spPr>
          <a:xfrm>
            <a:off x="762000" y="7366000"/>
            <a:ext cx="14732000" cy="533400"/>
          </a:xfrm>
          <a:prstGeom prst="roundRect">
            <a:avLst>
              <a:gd name="adj" fmla="val 14286"/>
            </a:avLst>
          </a:prstGeom>
          <a:solidFill>
            <a:srgbClr val="F7A81B">
              <a:alpha val="14000"/>
            </a:srgbClr>
          </a:solidFill>
          <a:ln/>
        </p:spPr>
        <p:txBody>
          <a:bodyPr/>
          <a:lstStyle/>
          <a:p>
            <a:pPr algn="ctr"/>
            <a:r>
              <a:rPr lang="en-US" altLang="en-US" dirty="0">
                <a:solidFill>
                  <a:schemeClr val="accent5">
                    <a:lumMod val="75000"/>
                  </a:scheme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Cambio de Agosto de 2026: BRL 5,10 </a:t>
            </a:r>
            <a:r>
              <a:rPr lang="en-US" altLang="en-US" dirty="0" err="1">
                <a:solidFill>
                  <a:schemeClr val="accent5">
                    <a:lumMod val="75000"/>
                  </a:scheme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por</a:t>
            </a:r>
            <a:r>
              <a:rPr lang="en-US" altLang="en-US" dirty="0">
                <a:solidFill>
                  <a:schemeClr val="accent5">
                    <a:lumMod val="75000"/>
                  </a:scheme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US$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2" name="revision-icon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400" y="7467600"/>
            <a:ext cx="304800" cy="304800"/>
          </a:xfrm>
          <a:prstGeom prst="rect">
            <a:avLst/>
          </a:prstGeom>
        </p:spPr>
      </p:pic>
      <p:sp>
        <p:nvSpPr>
          <p:cNvPr id="24" name="page-number"/>
          <p:cNvSpPr/>
          <p:nvPr/>
        </p:nvSpPr>
        <p:spPr>
          <a:xfrm>
            <a:off x="14732000" y="8432800"/>
            <a:ext cx="762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buNone/>
            </a:pPr>
            <a:r>
              <a:rPr lang="en-US" altLang="en-US" sz="14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05</a:t>
            </a:r>
            <a:endParaRPr lang="en-US" sz="1400" dirty="0"/>
          </a:p>
        </p:txBody>
      </p:sp>
      <p:sp>
        <p:nvSpPr>
          <p:cNvPr id="25" name="ijc-value">
            <a:extLst>
              <a:ext uri="{FF2B5EF4-FFF2-40B4-BE49-F238E27FC236}">
                <a16:creationId xmlns:a16="http://schemas.microsoft.com/office/drawing/2014/main" id="{EB5D2A39-189A-93D6-99DA-B5058FE0E734}"/>
              </a:ext>
            </a:extLst>
          </p:cNvPr>
          <p:cNvSpPr/>
          <p:nvPr/>
        </p:nvSpPr>
        <p:spPr>
          <a:xfrm>
            <a:off x="5524500" y="3352800"/>
            <a:ext cx="1714500" cy="787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buNone/>
            </a:pPr>
            <a:r>
              <a:rPr lang="en-US" altLang="en-US" sz="2100" b="1" dirty="0">
                <a:solidFill>
                  <a:srgbClr val="F7A8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BRL 104.900</a:t>
            </a:r>
          </a:p>
          <a:p>
            <a:pPr marL="0" indent="0" algn="r">
              <a:buNone/>
            </a:pPr>
            <a:r>
              <a:rPr lang="en-US" sz="2100" b="1" dirty="0">
                <a:solidFill>
                  <a:srgbClr val="F7A81B"/>
                </a:solidFill>
                <a:latin typeface="Inter" pitchFamily="34" charset="0"/>
                <a:ea typeface="Inter" pitchFamily="34" charset="-122"/>
              </a:rPr>
              <a:t>US$ 20.569</a:t>
            </a:r>
            <a:endParaRPr lang="en-US" sz="2100" dirty="0"/>
          </a:p>
        </p:txBody>
      </p:sp>
      <p:sp>
        <p:nvSpPr>
          <p:cNvPr id="27" name="inclusao-value">
            <a:extLst>
              <a:ext uri="{FF2B5EF4-FFF2-40B4-BE49-F238E27FC236}">
                <a16:creationId xmlns:a16="http://schemas.microsoft.com/office/drawing/2014/main" id="{69563AA2-0E7D-59B4-0003-4BEF704D40FC}"/>
              </a:ext>
            </a:extLst>
          </p:cNvPr>
          <p:cNvSpPr/>
          <p:nvPr/>
        </p:nvSpPr>
        <p:spPr>
          <a:xfrm>
            <a:off x="13017500" y="3352800"/>
            <a:ext cx="2095500" cy="723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buNone/>
            </a:pPr>
            <a:r>
              <a:rPr lang="en-US" altLang="en-US" sz="2100" b="1" dirty="0">
                <a:solidFill>
                  <a:srgbClr val="F7A8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BRL 64.800</a:t>
            </a:r>
          </a:p>
          <a:p>
            <a:pPr marL="0" indent="0" algn="r">
              <a:buNone/>
            </a:pPr>
            <a:r>
              <a:rPr lang="en-US" sz="2100" b="1" dirty="0">
                <a:solidFill>
                  <a:srgbClr val="F7A81B"/>
                </a:solidFill>
                <a:latin typeface="Inter" pitchFamily="34" charset="0"/>
                <a:ea typeface="Inter" pitchFamily="34" charset="-122"/>
              </a:rPr>
              <a:t>US$ 12.706</a:t>
            </a:r>
            <a:endParaRPr lang="en-US" sz="2100" dirty="0"/>
          </a:p>
        </p:txBody>
      </p:sp>
      <p:sp>
        <p:nvSpPr>
          <p:cNvPr id="29" name="sinal-value">
            <a:extLst>
              <a:ext uri="{FF2B5EF4-FFF2-40B4-BE49-F238E27FC236}">
                <a16:creationId xmlns:a16="http://schemas.microsoft.com/office/drawing/2014/main" id="{78313B8C-BE4D-AF60-FFEA-88AB948B0434}"/>
              </a:ext>
            </a:extLst>
          </p:cNvPr>
          <p:cNvSpPr/>
          <p:nvPr/>
        </p:nvSpPr>
        <p:spPr>
          <a:xfrm>
            <a:off x="5350476" y="5511800"/>
            <a:ext cx="1888524" cy="787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buNone/>
            </a:pPr>
            <a:r>
              <a:rPr lang="en-US" altLang="en-US" sz="2100" b="1" dirty="0">
                <a:solidFill>
                  <a:srgbClr val="F7A8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BRL 14.158</a:t>
            </a:r>
          </a:p>
          <a:p>
            <a:pPr marL="0" indent="0" algn="r">
              <a:buNone/>
            </a:pPr>
            <a:r>
              <a:rPr lang="en-US" sz="2100" b="1" dirty="0">
                <a:solidFill>
                  <a:srgbClr val="F7A81B"/>
                </a:solidFill>
                <a:latin typeface="Inter" pitchFamily="34" charset="0"/>
                <a:ea typeface="Inter" pitchFamily="34" charset="-122"/>
              </a:rPr>
              <a:t>US$ 2.776</a:t>
            </a:r>
            <a:endParaRPr lang="en-US" sz="2100" dirty="0"/>
          </a:p>
        </p:txBody>
      </p:sp>
      <p:sp>
        <p:nvSpPr>
          <p:cNvPr id="31" name="material-value">
            <a:extLst>
              <a:ext uri="{FF2B5EF4-FFF2-40B4-BE49-F238E27FC236}">
                <a16:creationId xmlns:a16="http://schemas.microsoft.com/office/drawing/2014/main" id="{44B1E703-F3B8-5E7E-7C04-B787569E59E1}"/>
              </a:ext>
            </a:extLst>
          </p:cNvPr>
          <p:cNvSpPr/>
          <p:nvPr/>
        </p:nvSpPr>
        <p:spPr>
          <a:xfrm>
            <a:off x="13493578" y="5511800"/>
            <a:ext cx="1619422" cy="787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buNone/>
            </a:pPr>
            <a:r>
              <a:rPr lang="en-US" altLang="en-US" sz="2100" b="1" dirty="0">
                <a:solidFill>
                  <a:srgbClr val="F7A8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BRL 29.242</a:t>
            </a:r>
          </a:p>
          <a:p>
            <a:pPr marL="0" indent="0" algn="r">
              <a:buNone/>
            </a:pPr>
            <a:r>
              <a:rPr lang="en-US" sz="2100" b="1" dirty="0">
                <a:solidFill>
                  <a:srgbClr val="F7A81B"/>
                </a:solidFill>
                <a:latin typeface="Inter" pitchFamily="34" charset="0"/>
                <a:ea typeface="Inter" pitchFamily="34" charset="-122"/>
              </a:rPr>
              <a:t>US$ 5.734</a:t>
            </a:r>
            <a:endParaRPr lang="en-US" sz="2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-rule"/>
          <p:cNvSpPr/>
          <p:nvPr/>
        </p:nvSpPr>
        <p:spPr>
          <a:xfrm>
            <a:off x="762000" y="660400"/>
            <a:ext cx="14732000" cy="5080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3" name="slide-title"/>
          <p:cNvSpPr/>
          <p:nvPr/>
        </p:nvSpPr>
        <p:spPr>
          <a:xfrm>
            <a:off x="762000" y="1041400"/>
            <a:ext cx="9652000" cy="5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3200" dirty="0">
                <a:solidFill>
                  <a:srgbClr val="005DA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Acessibilidade e aprendizagem estruturante</a:t>
            </a:r>
            <a:endParaRPr lang="en-US" sz="3200" dirty="0"/>
          </a:p>
        </p:txBody>
      </p:sp>
      <p:sp>
        <p:nvSpPr>
          <p:cNvPr id="4" name="summary"/>
          <p:cNvSpPr/>
          <p:nvPr/>
        </p:nvSpPr>
        <p:spPr>
          <a:xfrm>
            <a:off x="762000" y="2006600"/>
            <a:ext cx="13716000" cy="533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000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Quatro frentes integradas aumentam a capacidade de acolher, ensinar e acompanhar cada jovem com qualidade.</a:t>
            </a:r>
            <a:endParaRPr lang="en-US" sz="2000" dirty="0"/>
          </a:p>
        </p:txBody>
      </p:sp>
      <p:sp>
        <p:nvSpPr>
          <p:cNvPr id="5" name="front-card-1"/>
          <p:cNvSpPr/>
          <p:nvPr/>
        </p:nvSpPr>
        <p:spPr>
          <a:xfrm>
            <a:off x="762000" y="3111500"/>
            <a:ext cx="6985000" cy="1714500"/>
          </a:xfrm>
          <a:prstGeom prst="roundRect">
            <a:avLst>
              <a:gd name="adj" fmla="val 7407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pt-BR" dirty="0"/>
          </a:p>
        </p:txBody>
      </p:sp>
      <p:pic>
        <p:nvPicPr>
          <p:cNvPr id="6" name="front-icon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200" y="3556000"/>
            <a:ext cx="533400" cy="533400"/>
          </a:xfrm>
          <a:prstGeom prst="rect">
            <a:avLst/>
          </a:prstGeom>
        </p:spPr>
      </p:pic>
      <p:sp>
        <p:nvSpPr>
          <p:cNvPr id="7" name="front-title-1"/>
          <p:cNvSpPr/>
          <p:nvPr/>
        </p:nvSpPr>
        <p:spPr>
          <a:xfrm>
            <a:off x="1968500" y="3403600"/>
            <a:ext cx="48260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000" b="1" dirty="0">
                <a:solidFill>
                  <a:srgbClr val="005DA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Diagnóstico especializado</a:t>
            </a:r>
            <a:endParaRPr lang="en-US" sz="2000" dirty="0"/>
          </a:p>
        </p:txBody>
      </p:sp>
      <p:sp>
        <p:nvSpPr>
          <p:cNvPr id="8" name="front-text-1"/>
          <p:cNvSpPr/>
          <p:nvPr/>
        </p:nvSpPr>
        <p:spPr>
          <a:xfrm>
            <a:off x="1968500" y="3949700"/>
            <a:ext cx="49530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600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Identificação de barreiras e definição de adaptações físicas, administrativas e de equipe.</a:t>
            </a:r>
            <a:endParaRPr lang="en-US" sz="1600" dirty="0"/>
          </a:p>
        </p:txBody>
      </p:sp>
      <p:sp>
        <p:nvSpPr>
          <p:cNvPr id="9" name="front-card-2"/>
          <p:cNvSpPr/>
          <p:nvPr/>
        </p:nvSpPr>
        <p:spPr>
          <a:xfrm>
            <a:off x="8509000" y="3111500"/>
            <a:ext cx="6985000" cy="1714500"/>
          </a:xfrm>
          <a:prstGeom prst="roundRect">
            <a:avLst>
              <a:gd name="adj" fmla="val 7407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pt-BR" dirty="0"/>
          </a:p>
        </p:txBody>
      </p:sp>
      <p:pic>
        <p:nvPicPr>
          <p:cNvPr id="10" name="front-icon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9200" y="3556000"/>
            <a:ext cx="533400" cy="533400"/>
          </a:xfrm>
          <a:prstGeom prst="rect">
            <a:avLst/>
          </a:prstGeom>
        </p:spPr>
      </p:pic>
      <p:sp>
        <p:nvSpPr>
          <p:cNvPr id="11" name="front-title-2"/>
          <p:cNvSpPr/>
          <p:nvPr/>
        </p:nvSpPr>
        <p:spPr>
          <a:xfrm>
            <a:off x="9715500" y="3403600"/>
            <a:ext cx="48260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000" b="1" dirty="0">
                <a:solidFill>
                  <a:srgbClr val="005DA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Formação de equipe</a:t>
            </a:r>
            <a:endParaRPr lang="en-US" sz="2000" dirty="0"/>
          </a:p>
        </p:txBody>
      </p:sp>
      <p:sp>
        <p:nvSpPr>
          <p:cNvPr id="12" name="front-text-2"/>
          <p:cNvSpPr/>
          <p:nvPr/>
        </p:nvSpPr>
        <p:spPr>
          <a:xfrm>
            <a:off x="9715500" y="3949700"/>
            <a:ext cx="49530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600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Práticas inclusivas para colaboradores e educadores, com foco no atendimento e na aprendizagem.</a:t>
            </a:r>
            <a:endParaRPr lang="en-US" sz="1600" dirty="0"/>
          </a:p>
        </p:txBody>
      </p:sp>
      <p:sp>
        <p:nvSpPr>
          <p:cNvPr id="13" name="front-card-3"/>
          <p:cNvSpPr/>
          <p:nvPr/>
        </p:nvSpPr>
        <p:spPr>
          <a:xfrm>
            <a:off x="762000" y="5334000"/>
            <a:ext cx="6985000" cy="1714500"/>
          </a:xfrm>
          <a:prstGeom prst="roundRect">
            <a:avLst>
              <a:gd name="adj" fmla="val 7407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pt-BR" dirty="0"/>
          </a:p>
        </p:txBody>
      </p:sp>
      <p:pic>
        <p:nvPicPr>
          <p:cNvPr id="14" name="front-icon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2200" y="5778500"/>
            <a:ext cx="533400" cy="533400"/>
          </a:xfrm>
          <a:prstGeom prst="rect">
            <a:avLst/>
          </a:prstGeom>
        </p:spPr>
      </p:pic>
      <p:sp>
        <p:nvSpPr>
          <p:cNvPr id="15" name="front-title-3"/>
          <p:cNvSpPr/>
          <p:nvPr/>
        </p:nvSpPr>
        <p:spPr>
          <a:xfrm>
            <a:off x="1968500" y="5626100"/>
            <a:ext cx="48260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000" b="1" dirty="0">
                <a:solidFill>
                  <a:srgbClr val="005DA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Acessibilidade digital</a:t>
            </a:r>
            <a:endParaRPr lang="en-US" sz="2000" dirty="0"/>
          </a:p>
        </p:txBody>
      </p:sp>
      <p:sp>
        <p:nvSpPr>
          <p:cNvPr id="16" name="front-text-3"/>
          <p:cNvSpPr/>
          <p:nvPr/>
        </p:nvSpPr>
        <p:spPr>
          <a:xfrm>
            <a:off x="1968500" y="6172200"/>
            <a:ext cx="49530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600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Recursos, conteúdos e interfaces digitais capazes de atender diferentes necessidades de acesso.</a:t>
            </a:r>
            <a:endParaRPr lang="en-US" sz="1600" dirty="0"/>
          </a:p>
        </p:txBody>
      </p:sp>
      <p:sp>
        <p:nvSpPr>
          <p:cNvPr id="17" name="front-card-4"/>
          <p:cNvSpPr/>
          <p:nvPr/>
        </p:nvSpPr>
        <p:spPr>
          <a:xfrm>
            <a:off x="8509000" y="5334000"/>
            <a:ext cx="6985000" cy="1714500"/>
          </a:xfrm>
          <a:prstGeom prst="roundRect">
            <a:avLst>
              <a:gd name="adj" fmla="val 7407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pt-BR" dirty="0"/>
          </a:p>
        </p:txBody>
      </p:sp>
      <p:pic>
        <p:nvPicPr>
          <p:cNvPr id="18" name="front-icon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39200" y="5778500"/>
            <a:ext cx="533400" cy="533400"/>
          </a:xfrm>
          <a:prstGeom prst="rect">
            <a:avLst/>
          </a:prstGeom>
        </p:spPr>
      </p:pic>
      <p:sp>
        <p:nvSpPr>
          <p:cNvPr id="19" name="front-title-4"/>
          <p:cNvSpPr/>
          <p:nvPr/>
        </p:nvSpPr>
        <p:spPr>
          <a:xfrm>
            <a:off x="9715500" y="5626100"/>
            <a:ext cx="50800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000" b="1" dirty="0">
                <a:solidFill>
                  <a:srgbClr val="005DA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Materiais pedagógicos</a:t>
            </a:r>
            <a:endParaRPr lang="en-US" sz="2000" dirty="0"/>
          </a:p>
        </p:txBody>
      </p:sp>
      <p:sp>
        <p:nvSpPr>
          <p:cNvPr id="20" name="front-text-4"/>
          <p:cNvSpPr/>
          <p:nvPr/>
        </p:nvSpPr>
        <p:spPr>
          <a:xfrm>
            <a:off x="9715500" y="6172200"/>
            <a:ext cx="49530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600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Livros, materiais de psicomotricidade e recursos pedagógicos para uma aprendizagem mais inclusiva.</a:t>
            </a:r>
            <a:endParaRPr lang="en-US" sz="1600" dirty="0"/>
          </a:p>
        </p:txBody>
      </p:sp>
      <p:sp>
        <p:nvSpPr>
          <p:cNvPr id="21" name="closing"/>
          <p:cNvSpPr/>
          <p:nvPr/>
        </p:nvSpPr>
        <p:spPr>
          <a:xfrm>
            <a:off x="762000" y="7543800"/>
            <a:ext cx="13970000" cy="355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8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inclusão torna-se sustentável quando a instituição aprende a remover barreiras de forma contínua.</a:t>
            </a:r>
            <a:endParaRPr lang="en-US" sz="1800" dirty="0"/>
          </a:p>
        </p:txBody>
      </p:sp>
      <p:sp>
        <p:nvSpPr>
          <p:cNvPr id="22" name="page-number"/>
          <p:cNvSpPr/>
          <p:nvPr/>
        </p:nvSpPr>
        <p:spPr>
          <a:xfrm>
            <a:off x="14732000" y="8432800"/>
            <a:ext cx="762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buNone/>
            </a:pPr>
            <a:r>
              <a:rPr lang="en-US" altLang="en-US" sz="14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06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-rule"/>
          <p:cNvSpPr/>
          <p:nvPr/>
        </p:nvSpPr>
        <p:spPr>
          <a:xfrm>
            <a:off x="762000" y="660400"/>
            <a:ext cx="14732000" cy="5080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3" name="slide-title"/>
          <p:cNvSpPr/>
          <p:nvPr/>
        </p:nvSpPr>
        <p:spPr>
          <a:xfrm>
            <a:off x="762000" y="1041400"/>
            <a:ext cx="10668000" cy="609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altLang="en-US" sz="3200" dirty="0">
                <a:solidFill>
                  <a:srgbClr val="005DA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Orçamento consolidado: R$ 230.148,00 - US$ 45.127</a:t>
            </a:r>
            <a:endParaRPr lang="en-US" sz="3200" dirty="0"/>
          </a:p>
        </p:txBody>
      </p:sp>
      <p:sp>
        <p:nvSpPr>
          <p:cNvPr id="4" name="budget-subtitle"/>
          <p:cNvSpPr/>
          <p:nvPr/>
        </p:nvSpPr>
        <p:spPr>
          <a:xfrm>
            <a:off x="762000" y="2006600"/>
            <a:ext cx="12192000" cy="40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Composição revisada, sem a Construtora Piagentini e com materiais pedagógicos incorporados.</a:t>
            </a:r>
            <a:endParaRPr lang="en-US" sz="1900" dirty="0"/>
          </a:p>
        </p:txBody>
      </p:sp>
      <p:graphicFrame>
        <p:nvGraphicFramePr>
          <p:cNvPr id="8" name="budget-table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0205114"/>
              </p:ext>
            </p:extLst>
          </p:nvPr>
        </p:nvGraphicFramePr>
        <p:xfrm>
          <a:off x="762000" y="2857500"/>
          <a:ext cx="10160000" cy="4343401"/>
        </p:xfrm>
        <a:graphic>
          <a:graphicData uri="http://schemas.openxmlformats.org/drawingml/2006/table">
            <a:tbl>
              <a:tblPr/>
              <a:tblGrid>
                <a:gridCol w="54428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85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58574">
                  <a:extLst>
                    <a:ext uri="{9D8B030D-6E8A-4147-A177-3AD203B41FA5}">
                      <a16:colId xmlns:a16="http://schemas.microsoft.com/office/drawing/2014/main" val="1891561582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en-US" sz="15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Componente orçamentário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5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DA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altLang="en-US" sz="15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Valor (BRL)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5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DA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500" b="1" dirty="0">
                          <a:solidFill>
                            <a:schemeClr val="bg1"/>
                          </a:solidFill>
                          <a:latin typeface="Inter" charset="0"/>
                          <a:ea typeface="Inter" charset="0"/>
                          <a:cs typeface="Inter" charset="0"/>
                        </a:rPr>
                        <a:t>Agosto 2026 (US$) </a:t>
                      </a: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5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D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en-US" sz="1500" dirty="0">
                          <a:solidFill>
                            <a:srgbClr val="1A1D26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Instituto Jô Clemente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5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altLang="en-US" sz="1500" dirty="0">
                          <a:solidFill>
                            <a:srgbClr val="1A1D26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104.900,00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5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500" dirty="0">
                          <a:latin typeface="Inter" charset="0"/>
                          <a:ea typeface="Inter" charset="0"/>
                          <a:cs typeface="Inter" charset="0"/>
                        </a:rPr>
                        <a:t>20.569</a:t>
                      </a: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5D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en-US" sz="1500" dirty="0">
                          <a:solidFill>
                            <a:srgbClr val="1A1D26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Inclusão Corporativa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altLang="en-US" sz="1500" dirty="0">
                          <a:solidFill>
                            <a:srgbClr val="1A1D26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64.800,00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500" dirty="0">
                          <a:latin typeface="Inter" charset="0"/>
                          <a:ea typeface="Inter" charset="0"/>
                          <a:cs typeface="Inter" charset="0"/>
                        </a:rPr>
                        <a:t>12.706</a:t>
                      </a: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en-US" sz="1500" dirty="0">
                          <a:solidFill>
                            <a:srgbClr val="1A1D26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Sinal Link Acessibilidade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altLang="en-US" sz="1500" dirty="0">
                          <a:solidFill>
                            <a:srgbClr val="1A1D26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14.158,00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500" dirty="0">
                          <a:latin typeface="Inter" charset="0"/>
                          <a:ea typeface="Inter" charset="0"/>
                          <a:cs typeface="Inter" charset="0"/>
                        </a:rPr>
                        <a:t>2.776</a:t>
                      </a: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en-US" sz="1500" dirty="0">
                          <a:solidFill>
                            <a:srgbClr val="1A1D26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Materiais pedagógicos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altLang="en-US" sz="1500" dirty="0">
                          <a:solidFill>
                            <a:srgbClr val="1A1D26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29.242,00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500" dirty="0">
                          <a:latin typeface="Inter" charset="0"/>
                          <a:ea typeface="Inter" charset="0"/>
                          <a:cs typeface="Inter" charset="0"/>
                        </a:rPr>
                        <a:t>5.734</a:t>
                      </a: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en-US" sz="1500" b="1" dirty="0">
                          <a:solidFill>
                            <a:srgbClr val="1A1D26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Subtotal antes da contingência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DAA">
                        <a:alpha val="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altLang="en-US" sz="1500" b="1" dirty="0">
                          <a:solidFill>
                            <a:srgbClr val="1A1D26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213.100,00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DAA">
                        <a:alpha val="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500" dirty="0">
                          <a:latin typeface="Inter" charset="0"/>
                          <a:ea typeface="Inter" charset="0"/>
                          <a:cs typeface="Inter" charset="0"/>
                        </a:rPr>
                        <a:t>41.784</a:t>
                      </a: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DAA">
                        <a:alpha val="7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en-US" sz="1500" dirty="0">
                          <a:solidFill>
                            <a:srgbClr val="1A1D26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Taxa de contingência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altLang="en-US" sz="1500" dirty="0">
                          <a:solidFill>
                            <a:srgbClr val="1A1D26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17.048,00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500" dirty="0">
                          <a:latin typeface="Inter" charset="0"/>
                          <a:ea typeface="Inter" charset="0"/>
                          <a:cs typeface="Inter" charset="0"/>
                        </a:rPr>
                        <a:t>3.343</a:t>
                      </a: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85801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altLang="en-US" sz="15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TOTAL DO PROJETO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DA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altLang="en-US" sz="1500" b="1" dirty="0">
                          <a:solidFill>
                            <a:srgbClr val="FFFFFF"/>
                          </a:solidFill>
                          <a:latin typeface="Inter" pitchFamily="34" charset="0"/>
                          <a:ea typeface="Inter" pitchFamily="34" charset="-122"/>
                          <a:cs typeface="Inter" pitchFamily="34" charset="-120"/>
                        </a:rPr>
                        <a:t>230.148,00</a:t>
                      </a:r>
                      <a:endParaRPr lang="en-US" sz="1500" dirty="0">
                        <a:latin typeface="Inter" charset="0"/>
                        <a:ea typeface="Inter" charset="0"/>
                        <a:cs typeface="Inter" charset="0"/>
                      </a:endParaRP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DA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1500" b="1" dirty="0">
                          <a:solidFill>
                            <a:schemeClr val="bg1"/>
                          </a:solidFill>
                          <a:latin typeface="Inter" charset="0"/>
                          <a:ea typeface="Inter" charset="0"/>
                          <a:cs typeface="Inter" charset="0"/>
                        </a:rPr>
                        <a:t>45.127</a:t>
                      </a:r>
                    </a:p>
                  </a:txBody>
                  <a:tcPr marL="152400" marR="152400" marT="101600" marB="101600" anchor="ctr">
                    <a:lnL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DA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total-panel"/>
          <p:cNvSpPr/>
          <p:nvPr/>
        </p:nvSpPr>
        <p:spPr>
          <a:xfrm>
            <a:off x="11430000" y="2857500"/>
            <a:ext cx="3810000" cy="4343400"/>
          </a:xfrm>
          <a:prstGeom prst="roundRect">
            <a:avLst>
              <a:gd name="adj" fmla="val 3333"/>
            </a:avLst>
          </a:prstGeom>
          <a:solidFill>
            <a:srgbClr val="005DAA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7" name="total-panel-label"/>
          <p:cNvSpPr/>
          <p:nvPr/>
        </p:nvSpPr>
        <p:spPr>
          <a:xfrm>
            <a:off x="11811000" y="3200400"/>
            <a:ext cx="3048000" cy="279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6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TOTAL EM REAIS</a:t>
            </a:r>
            <a:endParaRPr lang="en-US" sz="1600" dirty="0"/>
          </a:p>
        </p:txBody>
      </p:sp>
      <p:sp>
        <p:nvSpPr>
          <p:cNvPr id="5" name="total-panel-value"/>
          <p:cNvSpPr/>
          <p:nvPr/>
        </p:nvSpPr>
        <p:spPr>
          <a:xfrm>
            <a:off x="11684000" y="3695700"/>
            <a:ext cx="3302000" cy="609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buNone/>
            </a:pPr>
            <a:r>
              <a:rPr lang="en-US" altLang="en-US" sz="3300" dirty="0">
                <a:solidFill>
                  <a:srgbClr val="F7A81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BRL230.148</a:t>
            </a:r>
            <a:endParaRPr lang="en-US" sz="3300" dirty="0"/>
          </a:p>
        </p:txBody>
      </p:sp>
      <p:sp>
        <p:nvSpPr>
          <p:cNvPr id="9" name="panel-divider-1"/>
          <p:cNvSpPr/>
          <p:nvPr/>
        </p:nvSpPr>
        <p:spPr>
          <a:xfrm>
            <a:off x="11811000" y="4762500"/>
            <a:ext cx="3048000" cy="9144"/>
          </a:xfrm>
          <a:prstGeom prst="line">
            <a:avLst/>
          </a:prstGeom>
          <a:ln w="12700">
            <a:solidFill>
              <a:srgbClr val="FFFFFF">
                <a:alpha val="44000"/>
              </a:srgbClr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0" name="usd-panel-label"/>
          <p:cNvSpPr/>
          <p:nvPr/>
        </p:nvSpPr>
        <p:spPr>
          <a:xfrm>
            <a:off x="11811000" y="5118100"/>
            <a:ext cx="3048000" cy="279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6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EQUIVALENTE DE REFERÊNCIA</a:t>
            </a:r>
            <a:endParaRPr lang="en-US" sz="1600" dirty="0"/>
          </a:p>
        </p:txBody>
      </p:sp>
      <p:sp>
        <p:nvSpPr>
          <p:cNvPr id="11" name="usd-panel-value"/>
          <p:cNvSpPr/>
          <p:nvPr/>
        </p:nvSpPr>
        <p:spPr>
          <a:xfrm>
            <a:off x="11684000" y="5600700"/>
            <a:ext cx="3302000" cy="609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buNone/>
            </a:pPr>
            <a:r>
              <a:rPr lang="en-US" altLang="en-US" sz="3300" dirty="0">
                <a:solidFill>
                  <a:srgbClr val="F7A81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US$ 45.127</a:t>
            </a:r>
            <a:endParaRPr lang="en-US" sz="3300" dirty="0"/>
          </a:p>
        </p:txBody>
      </p:sp>
      <p:sp>
        <p:nvSpPr>
          <p:cNvPr id="12" name="panel-divider-2"/>
          <p:cNvSpPr/>
          <p:nvPr/>
        </p:nvSpPr>
        <p:spPr>
          <a:xfrm>
            <a:off x="11811000" y="6515100"/>
            <a:ext cx="3048000" cy="9144"/>
          </a:xfrm>
          <a:prstGeom prst="line">
            <a:avLst/>
          </a:prstGeom>
          <a:ln w="12700">
            <a:solidFill>
              <a:srgbClr val="FFFFFF">
                <a:alpha val="44000"/>
              </a:srgbClr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3" name="exchange-rate"/>
          <p:cNvSpPr/>
          <p:nvPr/>
        </p:nvSpPr>
        <p:spPr>
          <a:xfrm>
            <a:off x="11811000" y="6731000"/>
            <a:ext cx="30480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400" dirty="0">
                <a:solidFill>
                  <a:srgbClr val="FFFFFF">
                    <a:alpha val="8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Referência: R$ 5,10 por US$</a:t>
            </a:r>
            <a:endParaRPr lang="en-US" sz="1400" dirty="0"/>
          </a:p>
        </p:txBody>
      </p:sp>
      <p:sp>
        <p:nvSpPr>
          <p:cNvPr id="14" name="budget-note"/>
          <p:cNvSpPr/>
          <p:nvPr/>
        </p:nvSpPr>
        <p:spPr>
          <a:xfrm>
            <a:off x="762000" y="7556500"/>
            <a:ext cx="13462000" cy="444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4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Cálculo de referência: R$ 230.148,00 ÷ R$ 5,10 por US$ = aproximadamente US$ 45.127,00.</a:t>
            </a:r>
            <a:endParaRPr lang="en-US" sz="1400" dirty="0"/>
          </a:p>
        </p:txBody>
      </p:sp>
      <p:sp>
        <p:nvSpPr>
          <p:cNvPr id="15" name="page-number"/>
          <p:cNvSpPr/>
          <p:nvPr/>
        </p:nvSpPr>
        <p:spPr>
          <a:xfrm>
            <a:off x="14732000" y="8432800"/>
            <a:ext cx="762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buNone/>
            </a:pPr>
            <a:r>
              <a:rPr lang="en-US" altLang="en-US" sz="14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07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-rule"/>
          <p:cNvSpPr/>
          <p:nvPr/>
        </p:nvSpPr>
        <p:spPr>
          <a:xfrm>
            <a:off x="762000" y="660400"/>
            <a:ext cx="14732000" cy="5080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3" name="slide-title"/>
          <p:cNvSpPr/>
          <p:nvPr/>
        </p:nvSpPr>
        <p:spPr>
          <a:xfrm>
            <a:off x="762000" y="1041400"/>
            <a:ext cx="10160000" cy="5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3200" dirty="0">
                <a:solidFill>
                  <a:srgbClr val="005DA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Contingência cambial protege a execução</a:t>
            </a:r>
            <a:endParaRPr lang="en-US" sz="3200" dirty="0"/>
          </a:p>
        </p:txBody>
      </p:sp>
      <p:sp>
        <p:nvSpPr>
          <p:cNvPr id="4" name="subtitle"/>
          <p:cNvSpPr/>
          <p:nvPr/>
        </p:nvSpPr>
        <p:spPr>
          <a:xfrm>
            <a:off x="762000" y="2006600"/>
            <a:ext cx="13335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000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reserva de 8% mitiga exposição à variação do dólar em recursos sujeitos a referência ou desembolso internacional.</a:t>
            </a:r>
            <a:endParaRPr lang="en-US" sz="2000" dirty="0"/>
          </a:p>
        </p:txBody>
      </p:sp>
      <p:sp>
        <p:nvSpPr>
          <p:cNvPr id="5" name="purpose-card"/>
          <p:cNvSpPr/>
          <p:nvPr/>
        </p:nvSpPr>
        <p:spPr>
          <a:xfrm>
            <a:off x="762000" y="3175000"/>
            <a:ext cx="8001000" cy="1041400"/>
          </a:xfrm>
          <a:prstGeom prst="roundRect">
            <a:avLst>
              <a:gd name="adj" fmla="val 9756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pt-BR" dirty="0"/>
          </a:p>
        </p:txBody>
      </p:sp>
      <p:pic>
        <p:nvPicPr>
          <p:cNvPr id="6" name="purpose-icon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3467100"/>
            <a:ext cx="444500" cy="444500"/>
          </a:xfrm>
          <a:prstGeom prst="rect">
            <a:avLst/>
          </a:prstGeom>
        </p:spPr>
      </p:pic>
      <p:sp>
        <p:nvSpPr>
          <p:cNvPr id="7" name="purpose-text"/>
          <p:cNvSpPr/>
          <p:nvPr/>
        </p:nvSpPr>
        <p:spPr>
          <a:xfrm>
            <a:off x="1841500" y="3378200"/>
            <a:ext cx="6477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800" b="1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Proteção da execução</a:t>
            </a:r>
            <a:endParaRPr lang="en-US" sz="1800" dirty="0"/>
          </a:p>
          <a:p>
            <a:pPr marL="0" indent="0" algn="l">
              <a:buNone/>
            </a:pPr>
            <a:r>
              <a:rPr lang="en-US" altLang="en-US" sz="16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Evita interrupções por oscilações cambiais imprevistas.</a:t>
            </a:r>
            <a:endParaRPr lang="en-US" sz="1800" dirty="0"/>
          </a:p>
        </p:txBody>
      </p:sp>
      <p:sp>
        <p:nvSpPr>
          <p:cNvPr id="8" name="control-card"/>
          <p:cNvSpPr/>
          <p:nvPr/>
        </p:nvSpPr>
        <p:spPr>
          <a:xfrm>
            <a:off x="762000" y="4508500"/>
            <a:ext cx="8001000" cy="1041400"/>
          </a:xfrm>
          <a:prstGeom prst="roundRect">
            <a:avLst>
              <a:gd name="adj" fmla="val 9756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pt-BR" dirty="0"/>
          </a:p>
        </p:txBody>
      </p:sp>
      <p:pic>
        <p:nvPicPr>
          <p:cNvPr id="9" name="control-icon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4800600"/>
            <a:ext cx="444500" cy="444500"/>
          </a:xfrm>
          <a:prstGeom prst="rect">
            <a:avLst/>
          </a:prstGeom>
        </p:spPr>
      </p:pic>
      <p:sp>
        <p:nvSpPr>
          <p:cNvPr id="10" name="control-text"/>
          <p:cNvSpPr/>
          <p:nvPr/>
        </p:nvSpPr>
        <p:spPr>
          <a:xfrm>
            <a:off x="1841500" y="4711700"/>
            <a:ext cx="6477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800" b="1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Uso controlado</a:t>
            </a:r>
            <a:endParaRPr lang="en-US" sz="1800" dirty="0"/>
          </a:p>
          <a:p>
            <a:pPr marL="0" indent="0" algn="l">
              <a:buNone/>
            </a:pPr>
            <a:r>
              <a:rPr lang="en-US" altLang="en-US" sz="16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Mobilização somente com justificativa e registro documental.</a:t>
            </a:r>
            <a:endParaRPr lang="en-US" sz="1800" dirty="0"/>
          </a:p>
        </p:txBody>
      </p:sp>
      <p:sp>
        <p:nvSpPr>
          <p:cNvPr id="11" name="accountability-card"/>
          <p:cNvSpPr/>
          <p:nvPr/>
        </p:nvSpPr>
        <p:spPr>
          <a:xfrm>
            <a:off x="762000" y="5842000"/>
            <a:ext cx="8001000" cy="1041400"/>
          </a:xfrm>
          <a:prstGeom prst="roundRect">
            <a:avLst>
              <a:gd name="adj" fmla="val 9756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pt-BR" dirty="0"/>
          </a:p>
        </p:txBody>
      </p:sp>
      <p:pic>
        <p:nvPicPr>
          <p:cNvPr id="12" name="accountability-icon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800" y="6134100"/>
            <a:ext cx="444500" cy="444500"/>
          </a:xfrm>
          <a:prstGeom prst="rect">
            <a:avLst/>
          </a:prstGeom>
        </p:spPr>
      </p:pic>
      <p:sp>
        <p:nvSpPr>
          <p:cNvPr id="13" name="accountability-text"/>
          <p:cNvSpPr/>
          <p:nvPr/>
        </p:nvSpPr>
        <p:spPr>
          <a:xfrm>
            <a:off x="1841500" y="6045200"/>
            <a:ext cx="6477000" cy="635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800" b="1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Prestação de contas</a:t>
            </a:r>
            <a:endParaRPr lang="en-US" sz="1800" dirty="0"/>
          </a:p>
          <a:p>
            <a:pPr marL="0" indent="0" algn="l">
              <a:buNone/>
            </a:pPr>
            <a:r>
              <a:rPr lang="en-US" altLang="en-US" sz="16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reserva será acompanhada nos relatórios financeiros do projeto.</a:t>
            </a:r>
            <a:endParaRPr lang="en-US" sz="1800" dirty="0"/>
          </a:p>
        </p:txBody>
      </p:sp>
      <p:sp>
        <p:nvSpPr>
          <p:cNvPr id="14" name="reserve-panel"/>
          <p:cNvSpPr/>
          <p:nvPr/>
        </p:nvSpPr>
        <p:spPr>
          <a:xfrm>
            <a:off x="10287000" y="3081020"/>
            <a:ext cx="5207000" cy="4578350"/>
          </a:xfrm>
          <a:prstGeom prst="roundRect">
            <a:avLst>
              <a:gd name="adj" fmla="val 3429"/>
            </a:avLst>
          </a:prstGeom>
          <a:solidFill>
            <a:srgbClr val="005DAA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15" name="reserve-percent"/>
          <p:cNvSpPr/>
          <p:nvPr/>
        </p:nvSpPr>
        <p:spPr>
          <a:xfrm>
            <a:off x="10541000" y="3238500"/>
            <a:ext cx="4191000" cy="12065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buNone/>
            </a:pPr>
            <a:r>
              <a:rPr lang="en-US" altLang="en-US" sz="7600" dirty="0">
                <a:solidFill>
                  <a:srgbClr val="F7A81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8%</a:t>
            </a:r>
            <a:endParaRPr lang="en-US" sz="7600" dirty="0"/>
          </a:p>
        </p:txBody>
      </p:sp>
      <p:sp>
        <p:nvSpPr>
          <p:cNvPr id="16" name="reserve-label"/>
          <p:cNvSpPr/>
          <p:nvPr/>
        </p:nvSpPr>
        <p:spPr>
          <a:xfrm>
            <a:off x="10604500" y="4470400"/>
            <a:ext cx="4064000" cy="33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8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Reserva de contingência cambial</a:t>
            </a:r>
            <a:endParaRPr lang="en-US" sz="1800" dirty="0"/>
          </a:p>
        </p:txBody>
      </p:sp>
      <p:sp>
        <p:nvSpPr>
          <p:cNvPr id="17" name="reserve-divider"/>
          <p:cNvSpPr/>
          <p:nvPr/>
        </p:nvSpPr>
        <p:spPr>
          <a:xfrm>
            <a:off x="10604500" y="5168900"/>
            <a:ext cx="4064000" cy="9144"/>
          </a:xfrm>
          <a:prstGeom prst="line">
            <a:avLst/>
          </a:prstGeom>
          <a:ln w="12700">
            <a:solidFill>
              <a:srgbClr val="FFFFFF">
                <a:alpha val="44000"/>
              </a:srgbClr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8" name="reserve-base"/>
          <p:cNvSpPr/>
          <p:nvPr/>
        </p:nvSpPr>
        <p:spPr>
          <a:xfrm>
            <a:off x="10604500" y="5283200"/>
            <a:ext cx="4064000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8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Base: R$ 213.100,00</a:t>
            </a:r>
            <a:endParaRPr lang="en-US" sz="1800" dirty="0"/>
          </a:p>
        </p:txBody>
      </p:sp>
      <p:sp>
        <p:nvSpPr>
          <p:cNvPr id="19" name="reserve-value"/>
          <p:cNvSpPr/>
          <p:nvPr/>
        </p:nvSpPr>
        <p:spPr>
          <a:xfrm>
            <a:off x="10604500" y="5653405"/>
            <a:ext cx="4064000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8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Reserva: R$ 17.048,00</a:t>
            </a:r>
            <a:endParaRPr lang="en-US" sz="1800" dirty="0"/>
          </a:p>
        </p:txBody>
      </p:sp>
      <p:sp>
        <p:nvSpPr>
          <p:cNvPr id="20" name="reserve-total"/>
          <p:cNvSpPr/>
          <p:nvPr/>
        </p:nvSpPr>
        <p:spPr>
          <a:xfrm>
            <a:off x="10668000" y="6118542"/>
            <a:ext cx="4064000" cy="11458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2000" b="1" dirty="0">
                <a:solidFill>
                  <a:srgbClr val="F7A8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Total: R$ 230.148,00</a:t>
            </a:r>
          </a:p>
          <a:p>
            <a:pPr algn="ctr"/>
            <a:endParaRPr lang="en-US" altLang="en-US" sz="1600" dirty="0">
              <a:solidFill>
                <a:srgbClr val="FFFFFF"/>
              </a:solidFill>
              <a:latin typeface="Inter" pitchFamily="34" charset="0"/>
              <a:ea typeface="Inter" pitchFamily="34" charset="-122"/>
              <a:cs typeface="Inter" pitchFamily="34" charset="-120"/>
            </a:endParaRPr>
          </a:p>
          <a:p>
            <a:pPr algn="ctr"/>
            <a:r>
              <a:rPr lang="en-US" altLang="en-US" sz="16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EQUIVALENTE DE REFERÊNCIA</a:t>
            </a:r>
            <a:endParaRPr lang="en-US" sz="1600" dirty="0"/>
          </a:p>
          <a:p>
            <a:pPr algn="ctr"/>
            <a:r>
              <a:rPr lang="en-US" altLang="en-US" sz="2000" dirty="0">
                <a:solidFill>
                  <a:srgbClr val="F7A81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US$ 45.127</a:t>
            </a:r>
            <a:endParaRPr lang="en-US" sz="2000" dirty="0"/>
          </a:p>
          <a:p>
            <a:pPr marL="0" indent="0" algn="ctr">
              <a:buNone/>
            </a:pPr>
            <a:endParaRPr lang="en-US" sz="2000" dirty="0"/>
          </a:p>
        </p:txBody>
      </p:sp>
      <p:sp>
        <p:nvSpPr>
          <p:cNvPr id="21" name="note"/>
          <p:cNvSpPr/>
          <p:nvPr/>
        </p:nvSpPr>
        <p:spPr>
          <a:xfrm>
            <a:off x="762000" y="7620000"/>
            <a:ext cx="137160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4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contingência não substitui o controle financeiro; ela preserva a capacidade de cumprir as entregas aprovadas.</a:t>
            </a:r>
            <a:endParaRPr lang="en-US" sz="1400" dirty="0"/>
          </a:p>
        </p:txBody>
      </p:sp>
      <p:sp>
        <p:nvSpPr>
          <p:cNvPr id="22" name="page-number"/>
          <p:cNvSpPr/>
          <p:nvPr/>
        </p:nvSpPr>
        <p:spPr>
          <a:xfrm>
            <a:off x="14732000" y="8432800"/>
            <a:ext cx="762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buNone/>
            </a:pPr>
            <a:r>
              <a:rPr lang="en-US" altLang="en-US" sz="14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08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-rule"/>
          <p:cNvSpPr/>
          <p:nvPr/>
        </p:nvSpPr>
        <p:spPr>
          <a:xfrm>
            <a:off x="762000" y="660400"/>
            <a:ext cx="14732000" cy="50800"/>
          </a:xfrm>
          <a:prstGeom prst="rect">
            <a:avLst/>
          </a:prstGeom>
          <a:solidFill>
            <a:srgbClr val="F7A81B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3" name="slide-title"/>
          <p:cNvSpPr/>
          <p:nvPr/>
        </p:nvSpPr>
        <p:spPr>
          <a:xfrm>
            <a:off x="762000" y="1041400"/>
            <a:ext cx="12700000" cy="558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3200" dirty="0">
                <a:solidFill>
                  <a:srgbClr val="005DA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Monitoramento trimestral transforma recursos em resultados</a:t>
            </a:r>
            <a:endParaRPr lang="en-US" sz="3200" dirty="0"/>
          </a:p>
        </p:txBody>
      </p:sp>
      <p:sp>
        <p:nvSpPr>
          <p:cNvPr id="4" name="intro"/>
          <p:cNvSpPr/>
          <p:nvPr/>
        </p:nvSpPr>
        <p:spPr>
          <a:xfrm>
            <a:off x="762000" y="2006600"/>
            <a:ext cx="13843000" cy="50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2000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Indicadores simples, métodos verificáveis e relatórios periódicos orientam a gestão do projeto.</a:t>
            </a:r>
            <a:endParaRPr lang="en-US" sz="2000" dirty="0"/>
          </a:p>
        </p:txBody>
      </p:sp>
      <p:sp>
        <p:nvSpPr>
          <p:cNvPr id="5" name="widget-1"/>
          <p:cNvSpPr/>
          <p:nvPr/>
        </p:nvSpPr>
        <p:spPr>
          <a:xfrm>
            <a:off x="762000" y="3048000"/>
            <a:ext cx="6985000" cy="1714500"/>
          </a:xfrm>
          <a:prstGeom prst="roundRect">
            <a:avLst>
              <a:gd name="adj" fmla="val 7407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6" name="widget-1-kpi"/>
          <p:cNvSpPr/>
          <p:nvPr/>
        </p:nvSpPr>
        <p:spPr>
          <a:xfrm>
            <a:off x="1092200" y="3327400"/>
            <a:ext cx="10922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3200" dirty="0">
                <a:solidFill>
                  <a:srgbClr val="005DA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</a:t>
            </a:r>
            <a:endParaRPr lang="en-US" sz="3200" dirty="0"/>
          </a:p>
        </p:txBody>
      </p:sp>
      <p:sp>
        <p:nvSpPr>
          <p:cNvPr id="7" name="widget-1-title"/>
          <p:cNvSpPr/>
          <p:nvPr/>
        </p:nvSpPr>
        <p:spPr>
          <a:xfrm>
            <a:off x="2349500" y="3327400"/>
            <a:ext cx="4572000" cy="33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Equipe preparada</a:t>
            </a:r>
            <a:endParaRPr lang="en-US" sz="1900" dirty="0"/>
          </a:p>
        </p:txBody>
      </p:sp>
      <p:sp>
        <p:nvSpPr>
          <p:cNvPr id="8" name="widget-1-detail"/>
          <p:cNvSpPr/>
          <p:nvPr/>
        </p:nvSpPr>
        <p:spPr>
          <a:xfrm>
            <a:off x="2349500" y="3810000"/>
            <a:ext cx="45085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6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Número de colaboradores e educadores capacitados.</a:t>
            </a:r>
            <a:endParaRPr lang="en-US" sz="1600" dirty="0"/>
          </a:p>
          <a:p>
            <a:pPr marL="0" indent="0" algn="l">
              <a:buNone/>
            </a:pPr>
            <a:r>
              <a:rPr lang="en-US" altLang="en-US" sz="1600" dirty="0">
                <a:solidFill>
                  <a:srgbClr val="F7A8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Método: listas, certificados e relatórios.</a:t>
            </a:r>
            <a:endParaRPr lang="en-US" sz="1600" dirty="0"/>
          </a:p>
        </p:txBody>
      </p:sp>
      <p:sp>
        <p:nvSpPr>
          <p:cNvPr id="9" name="widget-2"/>
          <p:cNvSpPr/>
          <p:nvPr/>
        </p:nvSpPr>
        <p:spPr>
          <a:xfrm>
            <a:off x="8509000" y="3048000"/>
            <a:ext cx="6985000" cy="1714500"/>
          </a:xfrm>
          <a:prstGeom prst="roundRect">
            <a:avLst>
              <a:gd name="adj" fmla="val 7407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10" name="widget-2-kpi"/>
          <p:cNvSpPr/>
          <p:nvPr/>
        </p:nvSpPr>
        <p:spPr>
          <a:xfrm>
            <a:off x="8839200" y="3327400"/>
            <a:ext cx="10922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3200" dirty="0">
                <a:solidFill>
                  <a:srgbClr val="005DA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</a:t>
            </a:r>
            <a:endParaRPr lang="en-US" sz="3200" dirty="0"/>
          </a:p>
        </p:txBody>
      </p:sp>
      <p:sp>
        <p:nvSpPr>
          <p:cNvPr id="11" name="widget-2-title"/>
          <p:cNvSpPr/>
          <p:nvPr/>
        </p:nvSpPr>
        <p:spPr>
          <a:xfrm>
            <a:off x="10096500" y="3327400"/>
            <a:ext cx="4572000" cy="33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Capacidade institucional</a:t>
            </a:r>
            <a:endParaRPr lang="en-US" sz="1900" dirty="0"/>
          </a:p>
        </p:txBody>
      </p:sp>
      <p:sp>
        <p:nvSpPr>
          <p:cNvPr id="12" name="widget-2-detail"/>
          <p:cNvSpPr/>
          <p:nvPr/>
        </p:nvSpPr>
        <p:spPr>
          <a:xfrm>
            <a:off x="10096500" y="3810000"/>
            <a:ext cx="45085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6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Adequações físicas, digitais e administrativas implantadas.</a:t>
            </a:r>
            <a:endParaRPr lang="en-US" sz="1600" dirty="0"/>
          </a:p>
          <a:p>
            <a:pPr marL="0" indent="0" algn="l">
              <a:buNone/>
            </a:pPr>
            <a:r>
              <a:rPr lang="en-US" altLang="en-US" sz="1600" dirty="0">
                <a:solidFill>
                  <a:srgbClr val="F7A8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Método: checklists e observação direta.</a:t>
            </a:r>
            <a:endParaRPr lang="en-US" sz="1600" dirty="0"/>
          </a:p>
        </p:txBody>
      </p:sp>
      <p:sp>
        <p:nvSpPr>
          <p:cNvPr id="13" name="widget-3"/>
          <p:cNvSpPr/>
          <p:nvPr/>
        </p:nvSpPr>
        <p:spPr>
          <a:xfrm>
            <a:off x="762000" y="5207000"/>
            <a:ext cx="6985000" cy="1714500"/>
          </a:xfrm>
          <a:prstGeom prst="roundRect">
            <a:avLst>
              <a:gd name="adj" fmla="val 7407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14" name="widget-3-kpi"/>
          <p:cNvSpPr/>
          <p:nvPr/>
        </p:nvSpPr>
        <p:spPr>
          <a:xfrm>
            <a:off x="1092200" y="5486400"/>
            <a:ext cx="10922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3200" dirty="0">
                <a:solidFill>
                  <a:srgbClr val="005DA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</a:t>
            </a:r>
            <a:endParaRPr lang="en-US" sz="3200" dirty="0"/>
          </a:p>
        </p:txBody>
      </p:sp>
      <p:sp>
        <p:nvSpPr>
          <p:cNvPr id="15" name="widget-3-title"/>
          <p:cNvSpPr/>
          <p:nvPr/>
        </p:nvSpPr>
        <p:spPr>
          <a:xfrm>
            <a:off x="2349500" y="5486400"/>
            <a:ext cx="4572000" cy="33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Jovens qualificados</a:t>
            </a:r>
            <a:endParaRPr lang="en-US" sz="1900" dirty="0"/>
          </a:p>
        </p:txBody>
      </p:sp>
      <p:sp>
        <p:nvSpPr>
          <p:cNvPr id="16" name="widget-3-detail"/>
          <p:cNvSpPr/>
          <p:nvPr/>
        </p:nvSpPr>
        <p:spPr>
          <a:xfrm>
            <a:off x="2349500" y="5969000"/>
            <a:ext cx="45085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6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Participação e desenvolvimento de habilidades profissionais.</a:t>
            </a:r>
            <a:endParaRPr lang="en-US" sz="1600" dirty="0"/>
          </a:p>
          <a:p>
            <a:pPr marL="0" indent="0" algn="l">
              <a:buNone/>
            </a:pPr>
            <a:r>
              <a:rPr lang="en-US" altLang="en-US" sz="1600" dirty="0">
                <a:solidFill>
                  <a:srgbClr val="F7A8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Método: registros e avaliação prática.</a:t>
            </a:r>
            <a:endParaRPr lang="en-US" sz="1600" dirty="0"/>
          </a:p>
        </p:txBody>
      </p:sp>
      <p:sp>
        <p:nvSpPr>
          <p:cNvPr id="17" name="widget-4"/>
          <p:cNvSpPr/>
          <p:nvPr/>
        </p:nvSpPr>
        <p:spPr>
          <a:xfrm>
            <a:off x="8509000" y="5207000"/>
            <a:ext cx="6985000" cy="1714500"/>
          </a:xfrm>
          <a:prstGeom prst="roundRect">
            <a:avLst>
              <a:gd name="adj" fmla="val 7407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18" name="widget-4-kpi"/>
          <p:cNvSpPr/>
          <p:nvPr/>
        </p:nvSpPr>
        <p:spPr>
          <a:xfrm>
            <a:off x="8839200" y="5486400"/>
            <a:ext cx="1092200" cy="508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buNone/>
            </a:pPr>
            <a:r>
              <a:rPr lang="en-US" altLang="en-US" sz="3200" dirty="0">
                <a:solidFill>
                  <a:srgbClr val="005DA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</a:t>
            </a:r>
            <a:endParaRPr lang="en-US" sz="3200" dirty="0"/>
          </a:p>
        </p:txBody>
      </p:sp>
      <p:sp>
        <p:nvSpPr>
          <p:cNvPr id="19" name="widget-4-title"/>
          <p:cNvSpPr/>
          <p:nvPr/>
        </p:nvSpPr>
        <p:spPr>
          <a:xfrm>
            <a:off x="10096500" y="5486400"/>
            <a:ext cx="4572000" cy="33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900" b="1" dirty="0">
                <a:solidFill>
                  <a:srgbClr val="1A1D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Inclusão produtiva</a:t>
            </a:r>
            <a:endParaRPr lang="en-US" sz="1900" dirty="0"/>
          </a:p>
        </p:txBody>
      </p:sp>
      <p:sp>
        <p:nvSpPr>
          <p:cNvPr id="20" name="widget-4-detail"/>
          <p:cNvSpPr/>
          <p:nvPr/>
        </p:nvSpPr>
        <p:spPr>
          <a:xfrm>
            <a:off x="10096500" y="5969000"/>
            <a:ext cx="45085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altLang="en-US" sz="16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Inserção e permanência no mercado de trabalho.</a:t>
            </a:r>
            <a:endParaRPr lang="en-US" sz="1600" dirty="0"/>
          </a:p>
          <a:p>
            <a:pPr marL="0" indent="0" algn="l">
              <a:buNone/>
            </a:pPr>
            <a:r>
              <a:rPr lang="en-US" altLang="en-US" sz="1600" dirty="0">
                <a:solidFill>
                  <a:srgbClr val="F7A8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Método: documentação e acompanhamento.</a:t>
            </a:r>
            <a:endParaRPr lang="en-US" sz="1600" dirty="0"/>
          </a:p>
        </p:txBody>
      </p:sp>
      <p:sp>
        <p:nvSpPr>
          <p:cNvPr id="21" name="evidence-banner"/>
          <p:cNvSpPr/>
          <p:nvPr/>
        </p:nvSpPr>
        <p:spPr>
          <a:xfrm>
            <a:off x="762000" y="7366000"/>
            <a:ext cx="14732000" cy="546100"/>
          </a:xfrm>
          <a:prstGeom prst="roundRect">
            <a:avLst>
              <a:gd name="adj" fmla="val 13953"/>
            </a:avLst>
          </a:prstGeom>
          <a:solidFill>
            <a:srgbClr val="005DAA"/>
          </a:solidFill>
          <a:ln/>
        </p:spPr>
        <p:txBody>
          <a:bodyPr/>
          <a:lstStyle/>
          <a:p>
            <a:endParaRPr lang="pt-BR" dirty="0"/>
          </a:p>
        </p:txBody>
      </p:sp>
      <p:sp>
        <p:nvSpPr>
          <p:cNvPr id="22" name="evidence-text"/>
          <p:cNvSpPr/>
          <p:nvPr/>
        </p:nvSpPr>
        <p:spPr>
          <a:xfrm>
            <a:off x="1079500" y="7493000"/>
            <a:ext cx="14097000" cy="292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altLang="en-US" sz="17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Periodicidade: trimestral • Evidências: documentação, relatórios, avaliações práticas e observação direta</a:t>
            </a:r>
            <a:endParaRPr lang="en-US" sz="1700" dirty="0"/>
          </a:p>
        </p:txBody>
      </p:sp>
      <p:sp>
        <p:nvSpPr>
          <p:cNvPr id="23" name="page-number"/>
          <p:cNvSpPr/>
          <p:nvPr/>
        </p:nvSpPr>
        <p:spPr>
          <a:xfrm>
            <a:off x="14732000" y="8432800"/>
            <a:ext cx="762000" cy="2794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buNone/>
            </a:pPr>
            <a:r>
              <a:rPr lang="en-US" altLang="en-US" sz="1400" dirty="0">
                <a:solidFill>
                  <a:srgbClr val="6B728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09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1189</TotalTime>
  <Words>1012</Words>
  <Application>Microsoft Office PowerPoint</Application>
  <PresentationFormat>Personalizar</PresentationFormat>
  <Paragraphs>201</Paragraphs>
  <Slides>12</Slides>
  <Notes>12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6" baseType="lpstr">
      <vt:lpstr>Inter</vt:lpstr>
      <vt:lpstr>Montserrat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Manus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Diversidade Protagonista na Inclusão</dc:title>
  <dc:subject>Diversidade Protagonista na Inclusão</dc:subject>
  <dc:creator>Manus</dc:creator>
  <cp:lastModifiedBy>Simone Hosaka</cp:lastModifiedBy>
  <cp:revision>3</cp:revision>
  <dcterms:created xsi:type="dcterms:W3CDTF">2026-08-13T14:17:36Z</dcterms:created>
  <dcterms:modified xsi:type="dcterms:W3CDTF">2026-08-20T02:24:23Z</dcterms:modified>
</cp:coreProperties>
</file>