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4" d="100"/>
          <a:sy n="154" d="100"/>
        </p:scale>
        <p:origin x="38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323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Olá a todos. É um prazer estar aqui hoje para apresentar o projeto Guardiões da Saúde. Este projeto é um investimento crucial em segurança cirúrgica e excelência hospitalar, focado em proteger nossos pacientes. Estamos unindo forças com a Fundação Rotária para fazer uma diferença real. Nosso objetivo é claro: fortalecer o Hospital Municipal de Diadema e a saúde da comunidade que ele serve. É uma iniciativa que reflete nosso compromisso com a prevenção e o tratamento de doenças. Vamos mergulhar nos detalhes e entender o impacto que podemos gerar juntos. A seguir, vamos explorar o desafio que enfrentamos.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 mais informações sobre o projeto Guardiões da Saúde e as oportunidades de parceria, por favor, entrem em contato conosco. Vocês podem nos encontrar através do e-mail parcerias@guardioesdasaude.org ou pelo telefone +55 (11) 0000-0000. Temos toda a documentação técnica completa do projeto, estudos de caso sobre o impacto da esterilização adequada e dados operacionais detalhados do Hospital Municipal de Diadema. Também podemos fornecer referências de hospitais que implementaram tecnologia similar com sucesso. Aguardamos o seu contato para que, juntos, possamos transformar a saúde pública e proteger milhões de vidas. Muito obrigado.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Vamos falar sobre um desafio crítico: as Infecções Associadas à Assistência à Saúde, ou HAIs. Elas são uma ameaça global à segurança do paciente, prolongando internações e aumentando custos. Para ser mais claro, HAIs são infecções que os pacientes adquirem enquanto recebem tratamento médico em um hospital. Um dado alarmante do CDC mostra que 1 em cada 31 pacientes hospitalizados adquire uma infecção. As Infecções de Sítio Cirúrgico, ou SSIs, são especialmente preocupantes. SSIs são infecções que ocorrem na parte do corpo onde a cirurgia foi realizada. Elas estão diretamente ligadas à esterilização de instrumentos. No Hospital Municipal de Diadema, que atende 14 mil pessoas por mês e é referência para 2,5 milhões, a tecnologia de ponta é vital. Precisamos garantir a qualidade do cuidado para essa população vulnerável. Mas qual é a raiz desse problema?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 problema central são os processos manuais. Eles geram variabilidade e risco, mesmo com equipes dedicadas. A inconsistência é uma falha crítica. Diferentes operadores podem realizar a desinfecção de maneiras distintas, comprometendo a eficácia. Além disso, o manuseio de material contaminado expõe nossa equipe a riscos biológicos sérios. A falta de rastreabilidade é outro ponto fraco. Sem sistemas automatizados, é quase impossível documentar e acompanhar cada instrumento. E, claro, a ineficiência operacional. Processos manuais consomem tempo e recursos preciosos, limitando nossa capacidade de atendimento. Tudo isso resulta em um risco elevado de infecções pós-operatórias, afetando a segurança do paciente e a reputação do hospital. Mas temos uma solução concreta para isso.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Apresento a vocês a Lavadora Termodesinfectora Baumer TWE2000-287P. Esta é a nossa solução. Ela representa uma tecnologia de ponta que automatiza e padroniza completamente o processo de limpeza, desinfecção e esterilização. O equipamento utiliza ciclos validados de alta temperatura, garantindo a eliminação de 99,9% dos microrganismos. Isso é crucial. Usamos produtos químicos específicos, otimizados para máxima eficácia sem danificar os instrumentos. A automatização completa reduz a variabilidade humana, aumentando a consistência do processo. E a rastreabilidade total significa que cada instrumento é documentado em cada etapa. A Baumer é líder global, e este modelo, TWE2000-287P, oferece alta capacidade e conformidade com padrões internacionais. Agora, vamos ver o impacto transformador que essa solução trará.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implementação da Lavadora Baumer trará um impacto transformador, com benefícios diretos e mensuráveis. Clinicamente, veremos uma redução drástica de infecções pós-operatórias. Com 99,9% de eliminação de microrganismos, o risco de SSIs diminui significativamente, melhorando os resultados para os pacientes. A segurança do paciente será garantida, com cada instrumento perfeitamente estéril e rastreável. Operacionalmente, minimizaremos o manuseio de material contaminado, protegendo nossa equipe. A otimização de tempo e recursos aumentará a eficiência do CME, permitindo mais procedimentos. E a rastreabilidade completa facilitará auditorias e investigações. Institucionalmente, o Hospital Municipal se posicionará como referência em segurança cirúrgica, construindo a confiança da comunidade e garantindo conformidade regulatória. Este é um investimento que se paga em vidas salvas e em um sistema de saúde mais robusto.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Nosso projeto, Guardiões da Saúde, se alinha perfeitamente com a missão da Fundação Rotária, especialmente na área de Prevenção e Tratamento de Doenças. Nós não estamos apenas tratando sintomas; estamos atacando a causa raiz das infecções hospitalares, as HAIs, e as infecções de sítio cirúrgico, as SSIs, garantindo uma esterilização eficaz. Isso é crucial para a recuperação dos pacientes. O Hospital Municipal de Diadema atende uma população vulnerável, exclusivamente pelo SUS, e esse projeto beneficia diretamente essas pessoas, que são as que mais precisam. Isso reflete os valores rotarianos de serviço, integridade, diversidade e, o mais importante, impacto duradouro. Pensem nos 14 mil atendimentos mensais e nos 2,5 milhões de pessoas que dependem desse hospital. É um impacto gigantesco. Esse investimento não é apenas em um equipamento; é um investimento na saúde de uma comunidade inteira, e isso é o que a Fundação Rotária faz de melhor. Agora, vamos falar sobre como vocês podem fazer parte disso.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Este projeto representa uma oportunidade de parceria internacional com um retorno humanitário imenso. Por que investir agora? Porque a necessidade é crítica; infecções hospitalares são um problema global, e afetam desproporcionalmente países em desenvolvimento. Nossa solução é comprovada: a tecnologia de esterilização reduz custos e melhora os desfechos clínicos. O impacto é imediato, pois o hospital está pronto para implementar o equipamento e gerar benefícios rapidamente. Além disso, o sucesso aqui pode ser um modelo replicável para outras instituições na região. O investimento total é de 63 mil dólares, cobrindo o equipamento, instalação e treinamento. Mas o verdadeiro retorno não é financeiro; é humanitário. Estamos falando de vidas salvas, melhor qualidade de vida para os pacientes, e um aumento na capacidade hospitalar. Seu apoio trará reconhecimento global como um parceiro de excelência em saúde pública. Então, vamos ver como podemos avançar juntos.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Estamos buscando parceiros internacionais que compartilhem nosso compromisso com a saúde pública e a segurança do paciente. O cronograma é claro e direto: em quatro meses, podemos ter o equipamento em operação plena. A Fase 1, nos primeiros dois meses, é para confirmar a parceria e estruturar o acordo. A Fase 2, nos meses dois e três, é para a aquisição e importação. A Fase 3, nos meses três e quatro, é para instalação, validação e treinamento da equipe. E a partir do quarto mês, teremos a operação plena e o monitoramento dos resultados. Vocês podem participar de várias formas: com patrocínio completo, patrocínio parcial, apoio técnico ou até mesmo divulgando a importância da esterilização adequada. Estamos abertos para conversas detalhadas, temos toda a documentação disponível e podemos agendar uma visita ao hospital. Queremos que vocês vejam de perto o impacto que podemos gerar juntos. Vamos para a conclusão.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 resumo, o projeto Guardiões da Saúde vai muito além da aquisição de um equipamento. É sobre reafirmar nosso compromisso com a segurança do paciente, com a qualidade do cuidado público e com a dignidade das pessoas que dependem do Sistema Único de Saúde. As infecções hospitalares, as HAIs, são preveníveis. Quando investimos em tecnologia adequada e processos padronizados, nós salvamos vidas. O Hospital Municipal de Diadema está pronto para dar esse salto de qualidade. Tudo o que precisamos é de um parceiro que compartilhe dessa visão. Juntem-se a nós como Guardiões da Saúde. Sejam parte de uma transformação que beneficiará 2,5 milhões de pessoas. Invistam em segurança, qualidade e esperança. Invistam em vidas. Agora, vamos aos contatos.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vanilde@srempresarial.com.br" TargetMode="External"/><Relationship Id="rId13" Type="http://schemas.openxmlformats.org/officeDocument/2006/relationships/image" Target="../media/image53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14"/>
            <a:ext cx="9144000" cy="5078186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42863" y="32657"/>
            <a:ext cx="4444228" cy="5078186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1"/>
          <p:cNvSpPr/>
          <p:nvPr/>
        </p:nvSpPr>
        <p:spPr>
          <a:xfrm>
            <a:off x="4557713" y="0"/>
            <a:ext cx="14288" cy="5143500"/>
          </a:xfrm>
          <a:prstGeom prst="rect">
            <a:avLst/>
          </a:prstGeom>
          <a:solidFill>
            <a:srgbClr val="0066CC"/>
          </a:solidFill>
          <a:ln/>
        </p:spPr>
      </p:sp>
      <p:sp>
        <p:nvSpPr>
          <p:cNvPr id="6" name="Text 2"/>
          <p:cNvSpPr/>
          <p:nvPr/>
        </p:nvSpPr>
        <p:spPr>
          <a:xfrm>
            <a:off x="571500" y="571500"/>
            <a:ext cx="3429000" cy="11315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750" b="1" dirty="0">
                <a:solidFill>
                  <a:srgbClr val="0A254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Guardiões
da Saúde</a:t>
            </a:r>
            <a:endParaRPr lang="en-US" sz="3750" dirty="0"/>
          </a:p>
        </p:txBody>
      </p:sp>
      <p:sp>
        <p:nvSpPr>
          <p:cNvPr id="7" name="Text 3"/>
          <p:cNvSpPr/>
          <p:nvPr/>
        </p:nvSpPr>
        <p:spPr>
          <a:xfrm>
            <a:off x="571500" y="1874453"/>
            <a:ext cx="3429000" cy="493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Investindo em Segurança Cirúrgica e Excelência Hospitalar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628667"/>
            <a:ext cx="178594" cy="18568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07665" y="3628667"/>
            <a:ext cx="1682353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Hospital Municipal de Diadema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256763"/>
            <a:ext cx="142875" cy="1428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00100" y="4293394"/>
            <a:ext cx="320040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Fundação Rotária | Projeto de Prevenção e Tratamento de Doenças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6"/>
          <p:cNvSpPr/>
          <p:nvPr/>
        </p:nvSpPr>
        <p:spPr>
          <a:xfrm>
            <a:off x="4671199" y="65314"/>
            <a:ext cx="4308490" cy="5012872"/>
          </a:xfrm>
          <a:prstGeom prst="rect">
            <a:avLst/>
          </a:prstGeom>
          <a:solidFill>
            <a:srgbClr val="F8F9FA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1389" y="1933303"/>
            <a:ext cx="1298529" cy="1209947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0211" y="2253344"/>
            <a:ext cx="542109" cy="6204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691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1500" y="428625"/>
            <a:ext cx="3403176" cy="499304"/>
          </a:xfrm>
          <a:prstGeom prst="rect">
            <a:avLst/>
          </a:prstGeom>
          <a:noFill/>
          <a:ln/>
        </p:spPr>
        <p:txBody>
          <a:bodyPr wrap="none" lIns="0" tIns="0" rIns="0" bIns="136017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Contato e Informações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1"/>
          <p:cNvSpPr/>
          <p:nvPr/>
        </p:nvSpPr>
        <p:spPr>
          <a:xfrm>
            <a:off x="100020" y="845865"/>
            <a:ext cx="4386256" cy="418080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Shape 2"/>
          <p:cNvSpPr/>
          <p:nvPr/>
        </p:nvSpPr>
        <p:spPr>
          <a:xfrm flipH="1">
            <a:off x="4486276" y="840882"/>
            <a:ext cx="77714" cy="4200525"/>
          </a:xfrm>
          <a:prstGeom prst="rect">
            <a:avLst/>
          </a:prstGeom>
          <a:solidFill>
            <a:srgbClr val="0066CC"/>
          </a:solidFill>
          <a:ln/>
        </p:spPr>
      </p:sp>
      <p:sp>
        <p:nvSpPr>
          <p:cNvPr id="7" name="Text 3"/>
          <p:cNvSpPr/>
          <p:nvPr/>
        </p:nvSpPr>
        <p:spPr>
          <a:xfrm>
            <a:off x="571500" y="840882"/>
            <a:ext cx="371475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Fale Conosco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571500" y="1311347"/>
            <a:ext cx="342900" cy="342900"/>
          </a:xfrm>
          <a:prstGeom prst="ellipse">
            <a:avLst/>
          </a:prstGeom>
          <a:solidFill>
            <a:srgbClr val="0A2540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53" y="1398316"/>
            <a:ext cx="178594" cy="14287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98083" y="1356554"/>
            <a:ext cx="3228975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1" dirty="0">
                <a:solidFill>
                  <a:srgbClr val="0066CC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INSTITUIÇÃO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98083" y="1599061"/>
            <a:ext cx="3228975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Hospital Municipal de Diadema / Fundação Rotária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549355" y="2127534"/>
            <a:ext cx="342900" cy="342900"/>
          </a:xfrm>
          <a:prstGeom prst="ellipse">
            <a:avLst/>
          </a:prstGeom>
          <a:solidFill>
            <a:srgbClr val="0A2540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90" y="2219840"/>
            <a:ext cx="160734" cy="1428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54699" y="2175214"/>
            <a:ext cx="1364456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1" dirty="0">
                <a:solidFill>
                  <a:srgbClr val="0066CC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PROJETO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1059163" y="2416772"/>
            <a:ext cx="1630102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Guardiões da Saúde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0"/>
          <p:cNvSpPr/>
          <p:nvPr/>
        </p:nvSpPr>
        <p:spPr>
          <a:xfrm>
            <a:off x="551907" y="2764808"/>
            <a:ext cx="342900" cy="342900"/>
          </a:xfrm>
          <a:prstGeom prst="ellipse">
            <a:avLst/>
          </a:prstGeom>
          <a:solidFill>
            <a:srgbClr val="0A2540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920" y="2858285"/>
            <a:ext cx="142875" cy="14287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005484" y="2756367"/>
            <a:ext cx="2482453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1" dirty="0">
                <a:solidFill>
                  <a:srgbClr val="0066CC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ÁREA DE ENFOQUE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2"/>
          <p:cNvSpPr/>
          <p:nvPr/>
        </p:nvSpPr>
        <p:spPr>
          <a:xfrm>
            <a:off x="1023115" y="3001160"/>
            <a:ext cx="2784074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Prevenção e Tratamento de Doenças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3"/>
          <p:cNvSpPr/>
          <p:nvPr/>
        </p:nvSpPr>
        <p:spPr>
          <a:xfrm>
            <a:off x="571500" y="3357518"/>
            <a:ext cx="342900" cy="342900"/>
          </a:xfrm>
          <a:prstGeom prst="ellipse">
            <a:avLst/>
          </a:prstGeom>
          <a:solidFill>
            <a:srgbClr val="0A2540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513" y="3457542"/>
            <a:ext cx="142875" cy="142875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1046559" y="3400336"/>
            <a:ext cx="228242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1" dirty="0">
                <a:solidFill>
                  <a:srgbClr val="0066CC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E-MAIL PARA PARCERIAS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1046559" y="3608086"/>
            <a:ext cx="2551032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  <a:hlinkClick r:id="rId8"/>
              </a:rPr>
              <a:t>vanilde@srempresarial.com.br</a:t>
            </a:r>
            <a:endParaRPr lang="en-US" sz="1200" dirty="0">
              <a:solidFill>
                <a:srgbClr val="2D3748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571500" y="4054748"/>
            <a:ext cx="342900" cy="342900"/>
          </a:xfrm>
          <a:prstGeom prst="ellipse">
            <a:avLst/>
          </a:prstGeom>
          <a:solidFill>
            <a:srgbClr val="0A2540"/>
          </a:solidFill>
          <a:ln/>
        </p:spPr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513" y="4154760"/>
            <a:ext cx="142875" cy="142875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1057275" y="4063678"/>
            <a:ext cx="1555296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1" dirty="0" err="1">
                <a:solidFill>
                  <a:srgbClr val="0066CC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Contato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18"/>
          <p:cNvSpPr/>
          <p:nvPr/>
        </p:nvSpPr>
        <p:spPr>
          <a:xfrm>
            <a:off x="1054699" y="4283348"/>
            <a:ext cx="1926822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+55 (11) 99778-0347</a:t>
            </a:r>
          </a:p>
          <a:p>
            <a:pPr marL="0" indent="0" algn="l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19"/>
          <p:cNvSpPr/>
          <p:nvPr/>
        </p:nvSpPr>
        <p:spPr>
          <a:xfrm>
            <a:off x="4562970" y="840770"/>
            <a:ext cx="4449789" cy="4200525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29" name="Text 20"/>
          <p:cNvSpPr/>
          <p:nvPr/>
        </p:nvSpPr>
        <p:spPr>
          <a:xfrm>
            <a:off x="4905504" y="927929"/>
            <a:ext cx="35718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Recursos Disponíveis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6536" y="1333188"/>
            <a:ext cx="150019" cy="200025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5293519" y="1287099"/>
            <a:ext cx="3278981" cy="423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Documentação técnica completa do projeto e especificações do equipamento</a:t>
            </a:r>
            <a:r>
              <a:rPr lang="en-US" sz="10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50" dirty="0"/>
          </a:p>
        </p:txBody>
      </p:sp>
      <p:pic>
        <p:nvPicPr>
          <p:cNvPr id="32" name="Image 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3067" y="2005104"/>
            <a:ext cx="175022" cy="200025"/>
          </a:xfrm>
          <a:prstGeom prst="rect">
            <a:avLst/>
          </a:prstGeom>
        </p:spPr>
      </p:pic>
      <p:sp>
        <p:nvSpPr>
          <p:cNvPr id="33" name="Text 22"/>
          <p:cNvSpPr/>
          <p:nvPr/>
        </p:nvSpPr>
        <p:spPr>
          <a:xfrm>
            <a:off x="5290000" y="1913535"/>
            <a:ext cx="3253978" cy="644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Estudos de caso sobre o impacto da esterilização adequada na redução de infecções.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Image 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9191" y="2930529"/>
            <a:ext cx="200025" cy="200025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5281063" y="2829469"/>
            <a:ext cx="3228975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Dados operacionais detalhados do Hospital Municipal de Diadema.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22253" y="3706961"/>
            <a:ext cx="250031" cy="200025"/>
          </a:xfrm>
          <a:prstGeom prst="rect">
            <a:avLst/>
          </a:prstGeom>
        </p:spPr>
      </p:pic>
      <p:sp>
        <p:nvSpPr>
          <p:cNvPr id="37" name="Text 24"/>
          <p:cNvSpPr/>
          <p:nvPr/>
        </p:nvSpPr>
        <p:spPr>
          <a:xfrm>
            <a:off x="5281063" y="3654698"/>
            <a:ext cx="3178969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Referências de hospitais que implementaram tecnologia similar com sucesso.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25"/>
          <p:cNvSpPr/>
          <p:nvPr/>
        </p:nvSpPr>
        <p:spPr>
          <a:xfrm>
            <a:off x="4970578" y="4361292"/>
            <a:ext cx="3571875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i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Aguardamos o seu contato para juntos transformarmos a saúde pública.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87" y="80234"/>
            <a:ext cx="8910093" cy="498303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1500" y="279098"/>
            <a:ext cx="5076711" cy="499304"/>
          </a:xfrm>
          <a:prstGeom prst="rect">
            <a:avLst/>
          </a:prstGeom>
          <a:noFill/>
          <a:ln/>
        </p:spPr>
        <p:txBody>
          <a:bodyPr wrap="none" lIns="0" tIns="0" rIns="0" bIns="136017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O Desafio: Infecções Hospitalares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1"/>
          <p:cNvSpPr/>
          <p:nvPr/>
        </p:nvSpPr>
        <p:spPr>
          <a:xfrm>
            <a:off x="65313" y="991864"/>
            <a:ext cx="4499543" cy="407140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Shape 2"/>
          <p:cNvSpPr/>
          <p:nvPr/>
        </p:nvSpPr>
        <p:spPr>
          <a:xfrm>
            <a:off x="4557712" y="640925"/>
            <a:ext cx="45719" cy="4422341"/>
          </a:xfrm>
          <a:prstGeom prst="rect">
            <a:avLst/>
          </a:prstGeom>
          <a:solidFill>
            <a:srgbClr val="0066CC"/>
          </a:solidFill>
          <a:ln/>
        </p:spPr>
      </p:sp>
      <p:sp>
        <p:nvSpPr>
          <p:cNvPr id="7" name="Text 3"/>
          <p:cNvSpPr/>
          <p:nvPr/>
        </p:nvSpPr>
        <p:spPr>
          <a:xfrm>
            <a:off x="546192" y="1103510"/>
            <a:ext cx="3713117" cy="11581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Infecções associadas à assistência à saúde (HAIs) representam uma das maiores ameaças à segurança do paciente. Elas </a:t>
            </a: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prolongam internações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, aumentam significativamente os custos e, em casos graves, resultam em mortalidade</a:t>
            </a:r>
            <a:r>
              <a:rPr lang="en-US" sz="10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546192" y="2483123"/>
            <a:ext cx="3571875" cy="1394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As </a:t>
            </a: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infecções de sítio cirúrgico (SSI)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são particularmente preocupantes, pois estão diretamente relacionadas à qualidade da esterilização de instrumentos. Inconsistências no processo manual podem levar a surtos de organismos multirresistentes.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532209" y="4035172"/>
            <a:ext cx="3571875" cy="921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A implementação de tecnologias de esterilização de ponta é essencial para garantir a qualidade do cuidado oferecido à população vulnerável atendida pelo SUS.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4582615" y="640925"/>
            <a:ext cx="4327885" cy="4422342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11" name="Shape 7"/>
          <p:cNvSpPr/>
          <p:nvPr/>
        </p:nvSpPr>
        <p:spPr>
          <a:xfrm>
            <a:off x="5000625" y="1625873"/>
            <a:ext cx="857250" cy="857250"/>
          </a:xfrm>
          <a:prstGeom prst="ellipse">
            <a:avLst/>
          </a:prstGeom>
          <a:solidFill>
            <a:srgbClr val="0066CC"/>
          </a:solidFill>
          <a:ln/>
        </p:spPr>
      </p:sp>
      <p:sp>
        <p:nvSpPr>
          <p:cNvPr id="12" name="Text 8"/>
          <p:cNvSpPr/>
          <p:nvPr/>
        </p:nvSpPr>
        <p:spPr>
          <a:xfrm>
            <a:off x="5177433" y="1838399"/>
            <a:ext cx="503634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1:31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5123855" y="2149153"/>
            <a:ext cx="610791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50" kern="0" spc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PACIENTES</a:t>
            </a:r>
            <a:endParaRPr lang="en-US" sz="750" dirty="0"/>
          </a:p>
        </p:txBody>
      </p:sp>
      <p:sp>
        <p:nvSpPr>
          <p:cNvPr id="14" name="Text 10"/>
          <p:cNvSpPr/>
          <p:nvPr/>
        </p:nvSpPr>
        <p:spPr>
          <a:xfrm>
            <a:off x="6029325" y="1724490"/>
            <a:ext cx="2543175" cy="603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Adquirem uma infecção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durante sua internação hospitalar (Dados CDC).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5000625" y="2768873"/>
            <a:ext cx="857250" cy="857250"/>
          </a:xfrm>
          <a:prstGeom prst="ellipse">
            <a:avLst/>
          </a:prstGeom>
          <a:solidFill>
            <a:srgbClr val="0066CC"/>
          </a:solidFill>
          <a:ln/>
        </p:spPr>
      </p:sp>
      <p:sp>
        <p:nvSpPr>
          <p:cNvPr id="16" name="Text 12"/>
          <p:cNvSpPr/>
          <p:nvPr/>
        </p:nvSpPr>
        <p:spPr>
          <a:xfrm>
            <a:off x="5057775" y="2981399"/>
            <a:ext cx="742950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14 mil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5181005" y="3292153"/>
            <a:ext cx="496491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50" kern="0" spc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 MÊS</a:t>
            </a:r>
            <a:endParaRPr lang="en-US" sz="750" dirty="0"/>
          </a:p>
        </p:txBody>
      </p:sp>
      <p:sp>
        <p:nvSpPr>
          <p:cNvPr id="18" name="Text 14"/>
          <p:cNvSpPr/>
          <p:nvPr/>
        </p:nvSpPr>
        <p:spPr>
          <a:xfrm>
            <a:off x="6029325" y="2977493"/>
            <a:ext cx="2543175" cy="384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1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Atendimentos realizados</a:t>
            </a:r>
            <a:r>
              <a:rPr lang="en-US" sz="115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no Hospital Municipal de Diadema</a:t>
            </a:r>
            <a:r>
              <a:rPr lang="en-US" sz="11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50" dirty="0"/>
          </a:p>
        </p:txBody>
      </p:sp>
      <p:sp>
        <p:nvSpPr>
          <p:cNvPr id="19" name="Shape 15"/>
          <p:cNvSpPr/>
          <p:nvPr/>
        </p:nvSpPr>
        <p:spPr>
          <a:xfrm>
            <a:off x="5000625" y="3911873"/>
            <a:ext cx="857250" cy="857250"/>
          </a:xfrm>
          <a:prstGeom prst="ellipse">
            <a:avLst/>
          </a:prstGeom>
          <a:solidFill>
            <a:srgbClr val="0066CC"/>
          </a:solidFill>
          <a:ln/>
        </p:spPr>
      </p:sp>
      <p:sp>
        <p:nvSpPr>
          <p:cNvPr id="20" name="Text 16"/>
          <p:cNvSpPr/>
          <p:nvPr/>
        </p:nvSpPr>
        <p:spPr>
          <a:xfrm>
            <a:off x="5064919" y="4124399"/>
            <a:ext cx="728663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2,5 M</a:t>
            </a:r>
            <a:endParaRPr lang="en-US" sz="1800" dirty="0"/>
          </a:p>
        </p:txBody>
      </p:sp>
      <p:sp>
        <p:nvSpPr>
          <p:cNvPr id="21" name="Text 17"/>
          <p:cNvSpPr/>
          <p:nvPr/>
        </p:nvSpPr>
        <p:spPr>
          <a:xfrm>
            <a:off x="5175647" y="4435153"/>
            <a:ext cx="507206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50" kern="0" spc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PESSOAS</a:t>
            </a:r>
            <a:endParaRPr lang="en-US" sz="750" dirty="0"/>
          </a:p>
        </p:txBody>
      </p:sp>
      <p:sp>
        <p:nvSpPr>
          <p:cNvPr id="22" name="Text 18"/>
          <p:cNvSpPr/>
          <p:nvPr/>
        </p:nvSpPr>
        <p:spPr>
          <a:xfrm>
            <a:off x="6029325" y="4120493"/>
            <a:ext cx="2543175" cy="3970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População dependente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na região do ABCD paulista.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08121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1500" y="253611"/>
            <a:ext cx="4885953" cy="499304"/>
          </a:xfrm>
          <a:prstGeom prst="rect">
            <a:avLst/>
          </a:prstGeom>
          <a:noFill/>
          <a:ln/>
        </p:spPr>
        <p:txBody>
          <a:bodyPr wrap="none" lIns="0" tIns="0" rIns="0" bIns="136017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O Problema: Processos Manuais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1"/>
          <p:cNvSpPr/>
          <p:nvPr/>
        </p:nvSpPr>
        <p:spPr>
          <a:xfrm>
            <a:off x="104757" y="779042"/>
            <a:ext cx="3705206" cy="430217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Shape 2"/>
          <p:cNvSpPr/>
          <p:nvPr/>
        </p:nvSpPr>
        <p:spPr>
          <a:xfrm flipH="1">
            <a:off x="3809961" y="894807"/>
            <a:ext cx="45719" cy="4101736"/>
          </a:xfrm>
          <a:prstGeom prst="rect">
            <a:avLst/>
          </a:prstGeom>
          <a:solidFill>
            <a:srgbClr val="0066CC"/>
          </a:solidFill>
          <a:ln/>
        </p:spPr>
      </p:sp>
      <p:sp>
        <p:nvSpPr>
          <p:cNvPr id="7" name="Text 3"/>
          <p:cNvSpPr/>
          <p:nvPr/>
        </p:nvSpPr>
        <p:spPr>
          <a:xfrm>
            <a:off x="486591" y="1024570"/>
            <a:ext cx="2952713" cy="6850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Os processos manuais de limpeza e desinfecção de instrumentos cirúrgicos apresentam limitações significativas.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74342" y="2036962"/>
            <a:ext cx="2952713" cy="1157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A variabilidade inerente ao trabalho manual, mesmo com equipes bem treinadas, cria inconsistências que aumentam drasticamente o risco de falhas na esterilização.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474341" y="3554072"/>
            <a:ext cx="2952713" cy="1057275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10" name="Text 6"/>
          <p:cNvSpPr/>
          <p:nvPr/>
        </p:nvSpPr>
        <p:spPr>
          <a:xfrm>
            <a:off x="544560" y="3618365"/>
            <a:ext cx="2894744" cy="8660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Consequência:</a:t>
            </a: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Risco elevado de infecções pós-operatórias, comprometendo a segurança do paciente e a eficiência do hospital.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4238588" y="1465352"/>
            <a:ext cx="457200" cy="45720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4519" y="1572292"/>
            <a:ext cx="171450" cy="1714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867238" y="1100204"/>
            <a:ext cx="3705206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Inconsistência de Processos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4838663" y="1384007"/>
            <a:ext cx="3705206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Diferentes operadores executam ciclos com variações que comprometem a eficácia da desinfecção.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4251650" y="2096866"/>
            <a:ext cx="457200" cy="45720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809" y="2291989"/>
            <a:ext cx="192881" cy="1714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867238" y="2095967"/>
            <a:ext cx="3705206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Manuseio de Material Contaminado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4838663" y="2412083"/>
            <a:ext cx="3705206" cy="3381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 contato repetido expõe a equipe do CME a riscos biológicos severos</a:t>
            </a:r>
            <a:r>
              <a:rPr lang="en-US" sz="9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19" name="Shape 13"/>
          <p:cNvSpPr/>
          <p:nvPr/>
        </p:nvSpPr>
        <p:spPr>
          <a:xfrm>
            <a:off x="4238588" y="2945642"/>
            <a:ext cx="457200" cy="45720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4525" y="3075455"/>
            <a:ext cx="171450" cy="17145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867238" y="2975889"/>
            <a:ext cx="3705206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Falta de Rastreabilidade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5"/>
          <p:cNvSpPr/>
          <p:nvPr/>
        </p:nvSpPr>
        <p:spPr>
          <a:xfrm>
            <a:off x="4867238" y="3236888"/>
            <a:ext cx="3705206" cy="644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Sem sistemas automatizados, é impossível documentar e rastrear cada instrumento através do processo.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16"/>
          <p:cNvSpPr/>
          <p:nvPr/>
        </p:nvSpPr>
        <p:spPr>
          <a:xfrm>
            <a:off x="4238588" y="3957693"/>
            <a:ext cx="457200" cy="45720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2894" y="4100568"/>
            <a:ext cx="128588" cy="17145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4867238" y="3957693"/>
            <a:ext cx="3705206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Ineficiência Operacional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4867238" y="4186293"/>
            <a:ext cx="3705206" cy="644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Processos manuais consomem mais tempo e recursos, reduzindo a capacidade de atendimento do centro cirúrgico.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22" y="44187"/>
            <a:ext cx="8841104" cy="488051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1500" y="428625"/>
            <a:ext cx="6693692" cy="499304"/>
          </a:xfrm>
          <a:prstGeom prst="rect">
            <a:avLst/>
          </a:prstGeom>
          <a:noFill/>
          <a:ln/>
        </p:spPr>
        <p:txBody>
          <a:bodyPr wrap="none" lIns="0" tIns="0" rIns="0" bIns="136017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A Solução: Lavadora Baumer TWE2000-287P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1"/>
          <p:cNvSpPr/>
          <p:nvPr/>
        </p:nvSpPr>
        <p:spPr>
          <a:xfrm>
            <a:off x="100422" y="995102"/>
            <a:ext cx="4492398" cy="400797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Shape 2"/>
          <p:cNvSpPr/>
          <p:nvPr/>
        </p:nvSpPr>
        <p:spPr>
          <a:xfrm>
            <a:off x="4578531" y="848145"/>
            <a:ext cx="45719" cy="4076552"/>
          </a:xfrm>
          <a:prstGeom prst="rect">
            <a:avLst/>
          </a:prstGeom>
          <a:solidFill>
            <a:srgbClr val="0066CC"/>
          </a:solidFill>
          <a:ln/>
        </p:spPr>
      </p:sp>
      <p:sp>
        <p:nvSpPr>
          <p:cNvPr id="7" name="Text 3"/>
          <p:cNvSpPr/>
          <p:nvPr/>
        </p:nvSpPr>
        <p:spPr>
          <a:xfrm>
            <a:off x="571500" y="1166552"/>
            <a:ext cx="3714750" cy="921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 equipamento representa uma solução tecnológica de ponta que automatiza e padroniza completamente o processo de limpeza, desinfecção e esterilização de instrumentos cirúrgicos.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431891" y="2819996"/>
            <a:ext cx="3714750" cy="1894879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9" name="Shape 5"/>
          <p:cNvSpPr/>
          <p:nvPr/>
        </p:nvSpPr>
        <p:spPr>
          <a:xfrm>
            <a:off x="580481" y="2873168"/>
            <a:ext cx="45719" cy="1776663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10" name="Text 6"/>
          <p:cNvSpPr/>
          <p:nvPr/>
        </p:nvSpPr>
        <p:spPr>
          <a:xfrm>
            <a:off x="731317" y="2873168"/>
            <a:ext cx="33718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ESPECIFICAÇÕES TÉCNICAS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3172871"/>
            <a:ext cx="171450" cy="14287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19603" y="3130637"/>
            <a:ext cx="2089546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Modelo: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TWE2000-287P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0" y="3463927"/>
            <a:ext cx="171450" cy="1428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78489" y="3437905"/>
            <a:ext cx="257215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Fabricante: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Baumer (Líder global</a:t>
            </a:r>
            <a:r>
              <a:rPr lang="en-US" sz="9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</a:t>
            </a:r>
            <a:endParaRPr lang="en-US" sz="9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3820292"/>
            <a:ext cx="171450" cy="142875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42975" y="3801544"/>
            <a:ext cx="2928938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Capacidade: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Processamento de grande volume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950" y="4268301"/>
            <a:ext cx="162353" cy="142875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918811" y="4205524"/>
            <a:ext cx="3095197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Conformidade: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Padrões internacionais de segurança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5000625" y="957725"/>
            <a:ext cx="400050" cy="400050"/>
          </a:xfrm>
          <a:prstGeom prst="ellipse">
            <a:avLst/>
          </a:prstGeom>
          <a:solidFill>
            <a:srgbClr val="0A2540"/>
          </a:solidFill>
          <a:ln/>
        </p:spPr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8399" y="1066704"/>
            <a:ext cx="142875" cy="142875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5539979" y="865075"/>
            <a:ext cx="30289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Ciclos Validados de Alta Temperatura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3"/>
          <p:cNvSpPr/>
          <p:nvPr/>
        </p:nvSpPr>
        <p:spPr>
          <a:xfrm>
            <a:off x="5539979" y="1127953"/>
            <a:ext cx="3028950" cy="644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Utiliza protocolos científicos comprovados que garantem a eliminação de 99,9% dos microrganismos.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14"/>
          <p:cNvSpPr/>
          <p:nvPr/>
        </p:nvSpPr>
        <p:spPr>
          <a:xfrm>
            <a:off x="5000625" y="1854550"/>
            <a:ext cx="400050" cy="400050"/>
          </a:xfrm>
          <a:prstGeom prst="ellipse">
            <a:avLst/>
          </a:prstGeom>
          <a:solidFill>
            <a:srgbClr val="0A2540"/>
          </a:solidFill>
          <a:ln/>
        </p:spPr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8142" y="1970105"/>
            <a:ext cx="125016" cy="142875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5539979" y="1934896"/>
            <a:ext cx="30289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Produtos Químicos Específicos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16"/>
          <p:cNvSpPr/>
          <p:nvPr/>
        </p:nvSpPr>
        <p:spPr>
          <a:xfrm>
            <a:off x="5538192" y="2178311"/>
            <a:ext cx="3028950" cy="644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Combinação otimizada de agentes desinfetantes que maximiza a eficácia sem danificar os instrumentos.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17"/>
          <p:cNvSpPr/>
          <p:nvPr/>
        </p:nvSpPr>
        <p:spPr>
          <a:xfrm>
            <a:off x="5000625" y="2921235"/>
            <a:ext cx="400050" cy="400050"/>
          </a:xfrm>
          <a:prstGeom prst="ellipse">
            <a:avLst/>
          </a:prstGeom>
          <a:solidFill>
            <a:srgbClr val="0A2540"/>
          </a:solidFill>
          <a:ln/>
        </p:spPr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1353" y="3043297"/>
            <a:ext cx="178594" cy="142875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5543550" y="2950520"/>
            <a:ext cx="30289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Automatização Completa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19"/>
          <p:cNvSpPr/>
          <p:nvPr/>
        </p:nvSpPr>
        <p:spPr>
          <a:xfrm>
            <a:off x="5538192" y="3175820"/>
            <a:ext cx="3028950" cy="644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Reduz significativamente a variabilidade humana e aumenta a consistência do processo.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20"/>
          <p:cNvSpPr/>
          <p:nvPr/>
        </p:nvSpPr>
        <p:spPr>
          <a:xfrm>
            <a:off x="5000625" y="3814602"/>
            <a:ext cx="400050" cy="400050"/>
          </a:xfrm>
          <a:prstGeom prst="ellipse">
            <a:avLst/>
          </a:prstGeom>
          <a:solidFill>
            <a:srgbClr val="0A2540"/>
          </a:solidFill>
          <a:ln/>
        </p:spPr>
      </p:sp>
      <p:pic>
        <p:nvPicPr>
          <p:cNvPr id="32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9213" y="3884415"/>
            <a:ext cx="142875" cy="142875"/>
          </a:xfrm>
          <a:prstGeom prst="rect">
            <a:avLst/>
          </a:prstGeom>
        </p:spPr>
      </p:pic>
      <p:sp>
        <p:nvSpPr>
          <p:cNvPr id="33" name="Text 21"/>
          <p:cNvSpPr/>
          <p:nvPr/>
        </p:nvSpPr>
        <p:spPr>
          <a:xfrm>
            <a:off x="5543550" y="3923214"/>
            <a:ext cx="30289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Rastreabilidade Total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22"/>
          <p:cNvSpPr/>
          <p:nvPr/>
        </p:nvSpPr>
        <p:spPr>
          <a:xfrm>
            <a:off x="5543550" y="4158723"/>
            <a:ext cx="3028950" cy="644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Cada instrumento é rastreado através de todo o ciclo de esterilização, com documentação completa.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496702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1500" y="232851"/>
            <a:ext cx="3575558" cy="499304"/>
          </a:xfrm>
          <a:prstGeom prst="rect">
            <a:avLst/>
          </a:prstGeom>
          <a:noFill/>
          <a:ln/>
        </p:spPr>
        <p:txBody>
          <a:bodyPr wrap="square" lIns="0" tIns="0" rIns="0" bIns="136017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Impacto Transformador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1"/>
          <p:cNvSpPr/>
          <p:nvPr/>
        </p:nvSpPr>
        <p:spPr>
          <a:xfrm>
            <a:off x="78581" y="655267"/>
            <a:ext cx="4436267" cy="436087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Shape 2"/>
          <p:cNvSpPr/>
          <p:nvPr/>
        </p:nvSpPr>
        <p:spPr>
          <a:xfrm>
            <a:off x="4498410" y="976683"/>
            <a:ext cx="45719" cy="4014900"/>
          </a:xfrm>
          <a:prstGeom prst="rect">
            <a:avLst/>
          </a:prstGeom>
          <a:solidFill>
            <a:srgbClr val="0066CC"/>
          </a:solidFill>
          <a:ln/>
        </p:spPr>
      </p:sp>
      <p:sp>
        <p:nvSpPr>
          <p:cNvPr id="7" name="Shape 3"/>
          <p:cNvSpPr/>
          <p:nvPr/>
        </p:nvSpPr>
        <p:spPr>
          <a:xfrm>
            <a:off x="473535" y="674859"/>
            <a:ext cx="400050" cy="4000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959" y="756491"/>
            <a:ext cx="171450" cy="1714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14425" y="733794"/>
            <a:ext cx="19431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A254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Benefícios Clínicos</a:t>
            </a:r>
            <a:endParaRPr lang="en-US" sz="1400" dirty="0"/>
          </a:p>
        </p:txBody>
      </p:sp>
      <p:sp>
        <p:nvSpPr>
          <p:cNvPr id="10" name="Text 5"/>
          <p:cNvSpPr/>
          <p:nvPr/>
        </p:nvSpPr>
        <p:spPr>
          <a:xfrm>
            <a:off x="732235" y="1082359"/>
            <a:ext cx="3571875" cy="866071"/>
          </a:xfrm>
          <a:prstGeom prst="rect">
            <a:avLst/>
          </a:prstGeom>
          <a:noFill/>
          <a:ln/>
        </p:spPr>
        <p:txBody>
          <a:bodyPr wrap="square" lIns="204089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Redução Drástica de Infecções: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Com 99,9% de eliminação de microrganismos, o risco de SSI diminui significativamente, melhorando desfechos clínicos.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732235" y="2003777"/>
            <a:ext cx="3571875" cy="866071"/>
          </a:xfrm>
          <a:prstGeom prst="rect">
            <a:avLst/>
          </a:prstGeom>
          <a:noFill/>
          <a:ln/>
        </p:spPr>
        <p:txBody>
          <a:bodyPr wrap="square" lIns="204089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Segurança do Paciente Garantida: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Cada instrumento é perfeitamente estéril, de forma consistente e rastreável, eliminando a variabilidade.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73966" y="1098798"/>
            <a:ext cx="6786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•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754370" y="2017272"/>
            <a:ext cx="6786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•</a:t>
            </a:r>
            <a:endParaRPr lang="en-US" sz="1200" dirty="0"/>
          </a:p>
        </p:txBody>
      </p:sp>
      <p:sp>
        <p:nvSpPr>
          <p:cNvPr id="14" name="Shape 9"/>
          <p:cNvSpPr/>
          <p:nvPr/>
        </p:nvSpPr>
        <p:spPr>
          <a:xfrm>
            <a:off x="447411" y="2886163"/>
            <a:ext cx="400050" cy="4000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588" y="2993932"/>
            <a:ext cx="192881" cy="17145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08695" y="2905994"/>
            <a:ext cx="2500313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A254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Benefícios Institucionais</a:t>
            </a:r>
            <a:endParaRPr lang="en-US" sz="1400" dirty="0"/>
          </a:p>
        </p:txBody>
      </p:sp>
      <p:sp>
        <p:nvSpPr>
          <p:cNvPr id="17" name="Text 11"/>
          <p:cNvSpPr/>
          <p:nvPr/>
        </p:nvSpPr>
        <p:spPr>
          <a:xfrm>
            <a:off x="802641" y="3185028"/>
            <a:ext cx="3626484" cy="644472"/>
          </a:xfrm>
          <a:prstGeom prst="rect">
            <a:avLst/>
          </a:prstGeom>
          <a:noFill/>
          <a:ln/>
        </p:spPr>
        <p:txBody>
          <a:bodyPr wrap="square" lIns="204089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Excelência em Cuidado Público: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Posiciona o Hospital Municipal como referência em segurança cirúrgica na região do ABCD</a:t>
            </a:r>
            <a:r>
              <a:rPr lang="en-US" sz="9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00" dirty="0"/>
          </a:p>
        </p:txBody>
      </p:sp>
      <p:sp>
        <p:nvSpPr>
          <p:cNvPr id="18" name="Text 12"/>
          <p:cNvSpPr/>
          <p:nvPr/>
        </p:nvSpPr>
        <p:spPr>
          <a:xfrm>
            <a:off x="605433" y="3857090"/>
            <a:ext cx="3571875" cy="644472"/>
          </a:xfrm>
          <a:prstGeom prst="rect">
            <a:avLst/>
          </a:prstGeom>
          <a:noFill/>
          <a:ln/>
        </p:spPr>
        <p:txBody>
          <a:bodyPr wrap="square" lIns="204089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Confiança da Comunidade: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Demonstra compromisso inabalável com a qualidade e a segurança do paciente</a:t>
            </a:r>
            <a:r>
              <a:rPr lang="en-US" sz="9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571500" y="4516970"/>
            <a:ext cx="3810476" cy="422873"/>
          </a:xfrm>
          <a:prstGeom prst="rect">
            <a:avLst/>
          </a:prstGeom>
          <a:noFill/>
          <a:ln/>
        </p:spPr>
        <p:txBody>
          <a:bodyPr wrap="square" lIns="204089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Conformidade Regulatória: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Alinha-se com as melhores práticas internacionais de esterilização.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544129" y="655267"/>
            <a:ext cx="4572000" cy="4271083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21" name="Text 15"/>
          <p:cNvSpPr/>
          <p:nvPr/>
        </p:nvSpPr>
        <p:spPr>
          <a:xfrm>
            <a:off x="871926" y="3174773"/>
            <a:ext cx="6786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•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682527" y="3856282"/>
            <a:ext cx="6786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•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662934" y="4501667"/>
            <a:ext cx="6786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•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5000625" y="772838"/>
            <a:ext cx="400050" cy="4000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3494" y="874092"/>
            <a:ext cx="214313" cy="17145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5633531" y="802654"/>
            <a:ext cx="245387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Benefícios Operacionais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0"/>
          <p:cNvSpPr/>
          <p:nvPr/>
        </p:nvSpPr>
        <p:spPr>
          <a:xfrm>
            <a:off x="5028846" y="1252663"/>
            <a:ext cx="3571875" cy="644472"/>
          </a:xfrm>
          <a:prstGeom prst="rect">
            <a:avLst/>
          </a:prstGeom>
          <a:noFill/>
          <a:ln/>
        </p:spPr>
        <p:txBody>
          <a:bodyPr wrap="square" lIns="204089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Minimização do Manuseio: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Reduz a exposição da equipe a riscos biológicos, melhorando substancialmente a saúde ocupacional</a:t>
            </a:r>
            <a:r>
              <a:rPr lang="en-US" sz="9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4991735" y="1987303"/>
            <a:ext cx="3571875" cy="866071"/>
          </a:xfrm>
          <a:prstGeom prst="rect">
            <a:avLst/>
          </a:prstGeom>
          <a:noFill/>
          <a:ln/>
        </p:spPr>
        <p:txBody>
          <a:bodyPr wrap="square" lIns="204089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Otimização de Tempo e Recursos: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A automação aumenta a eficiência do CME, permitindo maior volume de procedimentos com os mesmos recursos.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2"/>
          <p:cNvSpPr/>
          <p:nvPr/>
        </p:nvSpPr>
        <p:spPr>
          <a:xfrm>
            <a:off x="5000625" y="2902483"/>
            <a:ext cx="3571875" cy="644472"/>
          </a:xfrm>
          <a:prstGeom prst="rect">
            <a:avLst/>
          </a:prstGeom>
          <a:noFill/>
          <a:ln/>
        </p:spPr>
        <p:txBody>
          <a:bodyPr wrap="square" lIns="204089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Rastreabilidade Completa: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A documentação digital de cada ciclo de esterilização facilita auditorias e investigações de incidentes.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hape 23"/>
          <p:cNvSpPr/>
          <p:nvPr/>
        </p:nvSpPr>
        <p:spPr>
          <a:xfrm>
            <a:off x="5007767" y="3676194"/>
            <a:ext cx="3571875" cy="1250156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1" name="Text 24"/>
          <p:cNvSpPr/>
          <p:nvPr/>
        </p:nvSpPr>
        <p:spPr>
          <a:xfrm>
            <a:off x="5072466" y="1218190"/>
            <a:ext cx="6786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•</a:t>
            </a:r>
            <a:endParaRPr lang="en-US" sz="1200" dirty="0"/>
          </a:p>
        </p:txBody>
      </p:sp>
      <p:sp>
        <p:nvSpPr>
          <p:cNvPr id="32" name="Text 25"/>
          <p:cNvSpPr/>
          <p:nvPr/>
        </p:nvSpPr>
        <p:spPr>
          <a:xfrm>
            <a:off x="5046342" y="1971563"/>
            <a:ext cx="6786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•</a:t>
            </a:r>
            <a:endParaRPr lang="en-US" sz="1200" dirty="0"/>
          </a:p>
        </p:txBody>
      </p:sp>
      <p:sp>
        <p:nvSpPr>
          <p:cNvPr id="33" name="Text 26"/>
          <p:cNvSpPr/>
          <p:nvPr/>
        </p:nvSpPr>
        <p:spPr>
          <a:xfrm>
            <a:off x="5085528" y="2888196"/>
            <a:ext cx="6786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•</a:t>
            </a:r>
            <a:endParaRPr lang="en-US" sz="1200" dirty="0"/>
          </a:p>
        </p:txBody>
      </p:sp>
      <p:sp>
        <p:nvSpPr>
          <p:cNvPr id="34" name="Text 27"/>
          <p:cNvSpPr/>
          <p:nvPr/>
        </p:nvSpPr>
        <p:spPr>
          <a:xfrm>
            <a:off x="5143500" y="4106205"/>
            <a:ext cx="116443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45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99,9%</a:t>
            </a:r>
            <a:endParaRPr lang="en-US" sz="2450" dirty="0"/>
          </a:p>
        </p:txBody>
      </p:sp>
      <p:sp>
        <p:nvSpPr>
          <p:cNvPr id="35" name="Text 28"/>
          <p:cNvSpPr/>
          <p:nvPr/>
        </p:nvSpPr>
        <p:spPr>
          <a:xfrm>
            <a:off x="6299654" y="3710020"/>
            <a:ext cx="2181412" cy="1087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Eliminação de microrganismos</a:t>
            </a: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garantida em cada ciclo validado, assegurando um padrão de excelência contínuo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3" y="45720"/>
            <a:ext cx="9036312" cy="499654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7225" y="200025"/>
            <a:ext cx="5637762" cy="499304"/>
          </a:xfrm>
          <a:prstGeom prst="rect">
            <a:avLst/>
          </a:prstGeom>
          <a:noFill/>
          <a:ln/>
        </p:spPr>
        <p:txBody>
          <a:bodyPr wrap="none" lIns="0" tIns="0" rIns="0" bIns="136017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Alinhamento com a Fundação Rotária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1"/>
          <p:cNvSpPr/>
          <p:nvPr/>
        </p:nvSpPr>
        <p:spPr>
          <a:xfrm>
            <a:off x="46435" y="779521"/>
            <a:ext cx="4504133" cy="426274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Shape 2"/>
          <p:cNvSpPr/>
          <p:nvPr/>
        </p:nvSpPr>
        <p:spPr>
          <a:xfrm>
            <a:off x="4557712" y="1087246"/>
            <a:ext cx="45719" cy="3955018"/>
          </a:xfrm>
          <a:prstGeom prst="rect">
            <a:avLst/>
          </a:prstGeom>
          <a:solidFill>
            <a:srgbClr val="0066CC"/>
          </a:solidFill>
          <a:ln/>
        </p:spPr>
      </p:sp>
      <p:sp>
        <p:nvSpPr>
          <p:cNvPr id="7" name="Text 3"/>
          <p:cNvSpPr/>
          <p:nvPr/>
        </p:nvSpPr>
        <p:spPr>
          <a:xfrm>
            <a:off x="571500" y="884737"/>
            <a:ext cx="37147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Prevenção e Tratamento de Doenças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85775" y="1215074"/>
            <a:ext cx="3714750" cy="1157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A Fundação Rotária prioriza projetos que fortalecem sistemas de saúde. Esta iniciativa atua na </a:t>
            </a: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causa raiz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 de complicações hospitalares ao garantir esterilização adequada, prevenindo infecções que poderiam comprometer a recuperação de pacientes.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571500" y="2602792"/>
            <a:ext cx="37147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Impacto em População Vulnerável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16391" y="2923428"/>
            <a:ext cx="3714750" cy="1157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O Hospital Municipal de Diadema atende exclusivamente pelo SUS, servindo população de baixa renda. O projeto beneficia diretamente essa população, alinhando-se com o compromisso rotariano de servir aqueles em maior necessidade.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485775" y="4147814"/>
            <a:ext cx="3714750" cy="795661"/>
          </a:xfrm>
          <a:prstGeom prst="rect">
            <a:avLst/>
          </a:prstGeom>
          <a:solidFill>
            <a:srgbClr val="F8F9FA"/>
          </a:solidFill>
          <a:ln/>
        </p:spPr>
      </p:sp>
      <p:sp>
        <p:nvSpPr>
          <p:cNvPr id="12" name="Shape 8"/>
          <p:cNvSpPr/>
          <p:nvPr/>
        </p:nvSpPr>
        <p:spPr>
          <a:xfrm>
            <a:off x="554356" y="4258764"/>
            <a:ext cx="45719" cy="598986"/>
          </a:xfrm>
          <a:prstGeom prst="rect">
            <a:avLst/>
          </a:prstGeom>
          <a:solidFill>
            <a:srgbClr val="0066CC"/>
          </a:solidFill>
          <a:ln/>
        </p:spPr>
      </p:sp>
      <p:sp>
        <p:nvSpPr>
          <p:cNvPr id="13" name="Text 9"/>
          <p:cNvSpPr/>
          <p:nvPr/>
        </p:nvSpPr>
        <p:spPr>
          <a:xfrm>
            <a:off x="609005" y="4233345"/>
            <a:ext cx="1685925" cy="3085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8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14 mil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642938" y="4475160"/>
            <a:ext cx="1685925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ATENDIMENTOS MENSAIS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2531566" y="4189229"/>
            <a:ext cx="1685925" cy="3085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8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2,5 M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2497633" y="4490004"/>
            <a:ext cx="1685925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D3748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PESSOAS NA REGIÃO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5000625" y="836563"/>
            <a:ext cx="3571875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Valores Rotarianos em Ação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4981032" y="1129484"/>
            <a:ext cx="457200" cy="457200"/>
          </a:xfrm>
          <a:prstGeom prst="ellipse">
            <a:avLst/>
          </a:prstGeom>
          <a:solidFill>
            <a:srgbClr val="0066CC"/>
          </a:solidFill>
          <a:ln/>
        </p:spPr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069" y="1272377"/>
            <a:ext cx="214313" cy="17145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554980" y="1215074"/>
            <a:ext cx="297180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Serviço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5457825" y="1545350"/>
            <a:ext cx="2971800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Dedicação a servir a comunidade local e melhorar a saúde pública.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17"/>
          <p:cNvSpPr/>
          <p:nvPr/>
        </p:nvSpPr>
        <p:spPr>
          <a:xfrm>
            <a:off x="5000625" y="2055937"/>
            <a:ext cx="457200" cy="457200"/>
          </a:xfrm>
          <a:prstGeom prst="ellipse">
            <a:avLst/>
          </a:prstGeom>
          <a:solidFill>
            <a:srgbClr val="0066CC"/>
          </a:solidFill>
          <a:ln/>
        </p:spPr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092" y="2198820"/>
            <a:ext cx="171450" cy="17145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554980" y="2175977"/>
            <a:ext cx="297180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Integridade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5457825" y="2391355"/>
            <a:ext cx="2971800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Compromisso inabalável com a qualidade e a segurança do paciente.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hape 20"/>
          <p:cNvSpPr/>
          <p:nvPr/>
        </p:nvSpPr>
        <p:spPr>
          <a:xfrm>
            <a:off x="5000625" y="2832147"/>
            <a:ext cx="457200" cy="457200"/>
          </a:xfrm>
          <a:prstGeom prst="ellipse">
            <a:avLst/>
          </a:prstGeom>
          <a:solidFill>
            <a:srgbClr val="0066CC"/>
          </a:solidFill>
          <a:ln/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2069" y="2942376"/>
            <a:ext cx="214313" cy="17145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554980" y="2923428"/>
            <a:ext cx="297180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Diversidade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2"/>
          <p:cNvSpPr/>
          <p:nvPr/>
        </p:nvSpPr>
        <p:spPr>
          <a:xfrm>
            <a:off x="5502235" y="3175508"/>
            <a:ext cx="2971800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Apoio a instituições públicas que servem toda a população sem distinção.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hape 23"/>
          <p:cNvSpPr/>
          <p:nvPr/>
        </p:nvSpPr>
        <p:spPr>
          <a:xfrm>
            <a:off x="5000625" y="3719421"/>
            <a:ext cx="457200" cy="457200"/>
          </a:xfrm>
          <a:prstGeom prst="ellipse">
            <a:avLst/>
          </a:prstGeom>
          <a:solidFill>
            <a:srgbClr val="0066CC"/>
          </a:solidFill>
          <a:ln/>
        </p:spPr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0" y="3868825"/>
            <a:ext cx="171450" cy="171450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5554980" y="3774995"/>
            <a:ext cx="297180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Impacto Duradouro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25"/>
          <p:cNvSpPr/>
          <p:nvPr/>
        </p:nvSpPr>
        <p:spPr>
          <a:xfrm>
            <a:off x="5502235" y="4065882"/>
            <a:ext cx="2971800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Georgia" pitchFamily="34" charset="-122"/>
                <a:cs typeface="Arial" panose="020B0604020202020204" pitchFamily="34" charset="0"/>
              </a:rPr>
              <a:t>Investimento em infraestrutura tecnológica que beneficiará gerações.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14" y="43609"/>
            <a:ext cx="8654143" cy="503416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6597" y="109820"/>
            <a:ext cx="6732984" cy="540023"/>
          </a:xfrm>
          <a:prstGeom prst="rect">
            <a:avLst/>
          </a:prstGeom>
          <a:noFill/>
          <a:ln/>
        </p:spPr>
        <p:txBody>
          <a:bodyPr wrap="none" lIns="0" tIns="0" rIns="0" bIns="136017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50" b="1" dirty="0">
                <a:solidFill>
                  <a:srgbClr val="0A254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Oportunidade de Parceria Internacional</a:t>
            </a:r>
            <a:endParaRPr lang="en-US" sz="2450" dirty="0"/>
          </a:p>
        </p:txBody>
      </p:sp>
      <p:sp>
        <p:nvSpPr>
          <p:cNvPr id="5" name="Shape 1"/>
          <p:cNvSpPr/>
          <p:nvPr/>
        </p:nvSpPr>
        <p:spPr>
          <a:xfrm>
            <a:off x="97971" y="595652"/>
            <a:ext cx="5177594" cy="448539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Shape 2"/>
          <p:cNvSpPr/>
          <p:nvPr/>
        </p:nvSpPr>
        <p:spPr>
          <a:xfrm>
            <a:off x="5286431" y="809898"/>
            <a:ext cx="45719" cy="4180113"/>
          </a:xfrm>
          <a:prstGeom prst="rect">
            <a:avLst/>
          </a:prstGeom>
          <a:solidFill>
            <a:srgbClr val="0066CC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3" y="597382"/>
            <a:ext cx="200025" cy="20002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89412" y="595652"/>
            <a:ext cx="2239566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Por Que Investir Agora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4"/>
          <p:cNvSpPr/>
          <p:nvPr/>
        </p:nvSpPr>
        <p:spPr>
          <a:xfrm>
            <a:off x="434349" y="961716"/>
            <a:ext cx="285750" cy="2857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896" y="1040301"/>
            <a:ext cx="35719" cy="12858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87599" y="1006309"/>
            <a:ext cx="1795425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Necessidade Crítica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58565" y="1219120"/>
            <a:ext cx="1944116" cy="603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Infecções afetam desproporcionalmente países em desenvolvimento.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7"/>
          <p:cNvSpPr/>
          <p:nvPr/>
        </p:nvSpPr>
        <p:spPr>
          <a:xfrm>
            <a:off x="2907399" y="1079280"/>
            <a:ext cx="285750" cy="2857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512" y="1157855"/>
            <a:ext cx="128588" cy="12858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3238335" y="1102126"/>
            <a:ext cx="1795481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Solução Comprovada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9"/>
          <p:cNvSpPr/>
          <p:nvPr/>
        </p:nvSpPr>
        <p:spPr>
          <a:xfrm>
            <a:off x="3233373" y="1326362"/>
            <a:ext cx="1795481" cy="603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Tecnologia reduz custos hospitalares e melhora desfechos clínicos.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0"/>
          <p:cNvSpPr/>
          <p:nvPr/>
        </p:nvSpPr>
        <p:spPr>
          <a:xfrm>
            <a:off x="460473" y="1882510"/>
            <a:ext cx="285750" cy="2857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59" y="1954566"/>
            <a:ext cx="96441" cy="128588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787599" y="1956315"/>
            <a:ext cx="1795425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Impacto Imediato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746323" y="2217668"/>
            <a:ext cx="1899102" cy="603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Hospital pronto para implementar e gerar benefícios rapidamente.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13"/>
          <p:cNvSpPr/>
          <p:nvPr/>
        </p:nvSpPr>
        <p:spPr>
          <a:xfrm>
            <a:off x="2881275" y="2084992"/>
            <a:ext cx="285750" cy="2857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9857" y="2157043"/>
            <a:ext cx="128588" cy="128588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3228483" y="2136551"/>
            <a:ext cx="1795481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Modelo Replicável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15"/>
          <p:cNvSpPr/>
          <p:nvPr/>
        </p:nvSpPr>
        <p:spPr>
          <a:xfrm>
            <a:off x="3252750" y="2381845"/>
            <a:ext cx="1795481" cy="603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 sucesso pode servir de modelo para outras instituições na região.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163" y="2937858"/>
            <a:ext cx="250031" cy="200025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766725" y="2911176"/>
            <a:ext cx="2071688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A254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Retorno Humanitário</a:t>
            </a:r>
            <a:endParaRPr lang="en-US" sz="1400" dirty="0"/>
          </a:p>
        </p:txBody>
      </p:sp>
      <p:sp>
        <p:nvSpPr>
          <p:cNvPr id="27" name="Shape 17"/>
          <p:cNvSpPr/>
          <p:nvPr/>
        </p:nvSpPr>
        <p:spPr>
          <a:xfrm>
            <a:off x="460473" y="3243410"/>
            <a:ext cx="285750" cy="2857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656" y="3321991"/>
            <a:ext cx="146447" cy="128588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838363" y="3253867"/>
            <a:ext cx="1795425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Vidas Salvas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19"/>
          <p:cNvSpPr/>
          <p:nvPr/>
        </p:nvSpPr>
        <p:spPr>
          <a:xfrm>
            <a:off x="798214" y="3429006"/>
            <a:ext cx="1847211" cy="603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Prevenção de complicações graves e redução da mortalidade.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20"/>
          <p:cNvSpPr/>
          <p:nvPr/>
        </p:nvSpPr>
        <p:spPr>
          <a:xfrm>
            <a:off x="2881275" y="3099714"/>
            <a:ext cx="285750" cy="2857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32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59857" y="3197894"/>
            <a:ext cx="128588" cy="128588"/>
          </a:xfrm>
          <a:prstGeom prst="rect">
            <a:avLst/>
          </a:prstGeom>
        </p:spPr>
      </p:pic>
      <p:sp>
        <p:nvSpPr>
          <p:cNvPr id="33" name="Text 21"/>
          <p:cNvSpPr/>
          <p:nvPr/>
        </p:nvSpPr>
        <p:spPr>
          <a:xfrm>
            <a:off x="3252750" y="3160401"/>
            <a:ext cx="1795481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Qualidade de Vida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22"/>
          <p:cNvSpPr/>
          <p:nvPr/>
        </p:nvSpPr>
        <p:spPr>
          <a:xfrm>
            <a:off x="3233373" y="3366344"/>
            <a:ext cx="1795481" cy="603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Recuperação mais rápida com menor risco de complicações.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hape 23"/>
          <p:cNvSpPr/>
          <p:nvPr/>
        </p:nvSpPr>
        <p:spPr>
          <a:xfrm>
            <a:off x="466990" y="4063411"/>
            <a:ext cx="285750" cy="2857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6249" y="4128931"/>
            <a:ext cx="146447" cy="128588"/>
          </a:xfrm>
          <a:prstGeom prst="rect">
            <a:avLst/>
          </a:prstGeom>
        </p:spPr>
      </p:pic>
      <p:sp>
        <p:nvSpPr>
          <p:cNvPr id="37" name="Text 24"/>
          <p:cNvSpPr/>
          <p:nvPr/>
        </p:nvSpPr>
        <p:spPr>
          <a:xfrm>
            <a:off x="828974" y="4064695"/>
            <a:ext cx="1795425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Capacidade Hospitalar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25"/>
          <p:cNvSpPr/>
          <p:nvPr/>
        </p:nvSpPr>
        <p:spPr>
          <a:xfrm>
            <a:off x="798214" y="4297657"/>
            <a:ext cx="1904467" cy="603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Atendimento de mais pacientes com os mesmos recursos</a:t>
            </a:r>
            <a:r>
              <a:rPr lang="en-US" sz="7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750" dirty="0"/>
          </a:p>
        </p:txBody>
      </p:sp>
      <p:sp>
        <p:nvSpPr>
          <p:cNvPr id="39" name="Shape 26"/>
          <p:cNvSpPr/>
          <p:nvPr/>
        </p:nvSpPr>
        <p:spPr>
          <a:xfrm>
            <a:off x="2881275" y="3991570"/>
            <a:ext cx="285750" cy="2857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40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59857" y="4070152"/>
            <a:ext cx="128588" cy="128588"/>
          </a:xfrm>
          <a:prstGeom prst="rect">
            <a:avLst/>
          </a:prstGeom>
        </p:spPr>
      </p:pic>
      <p:sp>
        <p:nvSpPr>
          <p:cNvPr id="41" name="Text 27"/>
          <p:cNvSpPr/>
          <p:nvPr/>
        </p:nvSpPr>
        <p:spPr>
          <a:xfrm>
            <a:off x="3252750" y="4055863"/>
            <a:ext cx="1795481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Reconhecimento Global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28"/>
          <p:cNvSpPr/>
          <p:nvPr/>
        </p:nvSpPr>
        <p:spPr>
          <a:xfrm>
            <a:off x="3227894" y="4250766"/>
            <a:ext cx="1795481" cy="603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Visibilidade como apoiador de excelência em saúde pública.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hape 29"/>
          <p:cNvSpPr/>
          <p:nvPr/>
        </p:nvSpPr>
        <p:spPr>
          <a:xfrm>
            <a:off x="5619786" y="927418"/>
            <a:ext cx="3230299" cy="388620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44" name="Text 30"/>
          <p:cNvSpPr/>
          <p:nvPr/>
        </p:nvSpPr>
        <p:spPr>
          <a:xfrm>
            <a:off x="6086531" y="1152814"/>
            <a:ext cx="2381213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Estrutura de Investimento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hape 31"/>
          <p:cNvSpPr/>
          <p:nvPr/>
        </p:nvSpPr>
        <p:spPr>
          <a:xfrm>
            <a:off x="5998483" y="1686888"/>
            <a:ext cx="2381213" cy="10572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6" name="Shape 32"/>
          <p:cNvSpPr/>
          <p:nvPr/>
        </p:nvSpPr>
        <p:spPr>
          <a:xfrm>
            <a:off x="6033638" y="1675338"/>
            <a:ext cx="57150" cy="1057275"/>
          </a:xfrm>
          <a:prstGeom prst="rect">
            <a:avLst/>
          </a:prstGeom>
          <a:solidFill>
            <a:srgbClr val="0066CC"/>
          </a:solidFill>
          <a:ln/>
        </p:spPr>
      </p:sp>
      <p:sp>
        <p:nvSpPr>
          <p:cNvPr id="47" name="Text 33"/>
          <p:cNvSpPr/>
          <p:nvPr/>
        </p:nvSpPr>
        <p:spPr>
          <a:xfrm>
            <a:off x="5762633" y="1862682"/>
            <a:ext cx="2381213" cy="1057275"/>
          </a:xfrm>
          <a:prstGeom prst="rect">
            <a:avLst/>
          </a:prstGeom>
          <a:noFill/>
          <a:ln/>
        </p:spPr>
        <p:txBody>
          <a:bodyPr wrap="square" lIns="204089" tIns="136017" rIns="204089" bIns="136017" rtlCol="0" anchor="t">
            <a:spAutoFit/>
          </a:bodyPr>
          <a:lstStyle/>
          <a:p>
            <a:pPr marL="0" indent="0" algn="ctr">
              <a:buNone/>
            </a:pPr>
            <a:r>
              <a:rPr lang="en-US" sz="2450" b="1" dirty="0">
                <a:solidFill>
                  <a:srgbClr val="0A254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USD 63.000</a:t>
            </a:r>
            <a:endParaRPr lang="en-US" sz="2450" dirty="0"/>
          </a:p>
        </p:txBody>
      </p:sp>
      <p:pic>
        <p:nvPicPr>
          <p:cNvPr id="48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5481" y="2905638"/>
            <a:ext cx="142875" cy="142875"/>
          </a:xfrm>
          <a:prstGeom prst="rect">
            <a:avLst/>
          </a:prstGeom>
        </p:spPr>
      </p:pic>
      <p:sp>
        <p:nvSpPr>
          <p:cNvPr id="49" name="Text 34"/>
          <p:cNvSpPr/>
          <p:nvPr/>
        </p:nvSpPr>
        <p:spPr>
          <a:xfrm>
            <a:off x="6107293" y="2839946"/>
            <a:ext cx="2152613" cy="644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Equipamento:</a:t>
            </a: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Lavadora Termodesinfectora Baumer TWE2000-287P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86506" y="3651858"/>
            <a:ext cx="142875" cy="142875"/>
          </a:xfrm>
          <a:prstGeom prst="rect">
            <a:avLst/>
          </a:prstGeom>
        </p:spPr>
      </p:pic>
      <p:sp>
        <p:nvSpPr>
          <p:cNvPr id="51" name="Text 35"/>
          <p:cNvSpPr/>
          <p:nvPr/>
        </p:nvSpPr>
        <p:spPr>
          <a:xfrm>
            <a:off x="6086531" y="3571651"/>
            <a:ext cx="2152613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Implementação:</a:t>
            </a: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Instalação e treinamento da equipe inclusos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5481" y="4154775"/>
            <a:ext cx="142875" cy="142875"/>
          </a:xfrm>
          <a:prstGeom prst="rect">
            <a:avLst/>
          </a:prstGeom>
        </p:spPr>
      </p:pic>
      <p:sp>
        <p:nvSpPr>
          <p:cNvPr id="53" name="Text 36"/>
          <p:cNvSpPr/>
          <p:nvPr/>
        </p:nvSpPr>
        <p:spPr>
          <a:xfrm>
            <a:off x="6109280" y="4089600"/>
            <a:ext cx="2213647" cy="644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Suporte:</a:t>
            </a: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Garantia e manutenção técnica por período determinado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5" y="50545"/>
            <a:ext cx="8982346" cy="505257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280696" y="280112"/>
            <a:ext cx="5505866" cy="499304"/>
          </a:xfrm>
          <a:prstGeom prst="rect">
            <a:avLst/>
          </a:prstGeom>
          <a:noFill/>
          <a:ln/>
        </p:spPr>
        <p:txBody>
          <a:bodyPr wrap="none" lIns="0" tIns="0" rIns="0" bIns="136017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Próximos Passos e Chamado à Ação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1"/>
          <p:cNvSpPr/>
          <p:nvPr/>
        </p:nvSpPr>
        <p:spPr>
          <a:xfrm>
            <a:off x="35110" y="716216"/>
            <a:ext cx="4429126" cy="420647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Shape 2"/>
          <p:cNvSpPr/>
          <p:nvPr/>
        </p:nvSpPr>
        <p:spPr>
          <a:xfrm flipH="1">
            <a:off x="4571999" y="836023"/>
            <a:ext cx="45719" cy="4114799"/>
          </a:xfrm>
          <a:prstGeom prst="rect">
            <a:avLst/>
          </a:prstGeom>
          <a:solidFill>
            <a:srgbClr val="0066CC"/>
          </a:solidFill>
          <a:ln/>
        </p:spPr>
      </p:sp>
      <p:sp>
        <p:nvSpPr>
          <p:cNvPr id="7" name="Text 3"/>
          <p:cNvSpPr/>
          <p:nvPr/>
        </p:nvSpPr>
        <p:spPr>
          <a:xfrm>
            <a:off x="318879" y="853008"/>
            <a:ext cx="3714750" cy="921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 Hospital Municipal de Diadema, em parceria com a Fundação Rotária, busca parceiros internacionais comprometidos com a saúde pública e a segurança do paciente para viabilizar este projeto transformador.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366577" y="2003288"/>
            <a:ext cx="37147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Cronograma Proposto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842963" y="2753246"/>
            <a:ext cx="34432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Fase 1 (Mês 1-2)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842963" y="2956843"/>
            <a:ext cx="3470502" cy="190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Confirmação de parceria e estruturação de acordo.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842963" y="3308282"/>
            <a:ext cx="34432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Fase 2 (Mês 2-3</a:t>
            </a:r>
            <a:r>
              <a:rPr lang="en-US" sz="1000" b="1" dirty="0">
                <a:solidFill>
                  <a:srgbClr val="0A2540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)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842963" y="3511879"/>
            <a:ext cx="2765181" cy="190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Aquisição e importação do equipamento</a:t>
            </a:r>
            <a:r>
              <a:rPr lang="en-US" sz="9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842963" y="3863318"/>
            <a:ext cx="34432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Fase 3 (Mês 3-4)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842963" y="4066915"/>
            <a:ext cx="3170740" cy="190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Instalação, validação e treinamento de equipe.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842963" y="4418354"/>
            <a:ext cx="34432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Fase 4 (Mês 4+)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842963" y="4621950"/>
            <a:ext cx="3278141" cy="1902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Operação plena e monitoramento de resultados</a:t>
            </a:r>
            <a:r>
              <a:rPr lang="en-US" sz="9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5114925" y="808411"/>
            <a:ext cx="357187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Como Participar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4954908" y="1133445"/>
            <a:ext cx="400050" cy="4000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554" y="1221632"/>
            <a:ext cx="192881" cy="17145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543550" y="1238469"/>
            <a:ext cx="2918222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Patrocínio Completo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5543550" y="1594105"/>
            <a:ext cx="3199594" cy="20127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Financiar 100% do equipamento </a:t>
            </a:r>
            <a:r>
              <a:rPr lang="en-US" sz="1200" b="1" dirty="0">
                <a:solidFill>
                  <a:srgbClr val="0066CC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(USD 63.000</a:t>
            </a:r>
            <a:r>
              <a:rPr lang="en-US" sz="900" b="1" dirty="0">
                <a:solidFill>
                  <a:srgbClr val="0066CC"/>
                </a:solidFill>
                <a:latin typeface="Inter Black" pitchFamily="34" charset="0"/>
                <a:ea typeface="Inter Black" pitchFamily="34" charset="-122"/>
                <a:cs typeface="Inter Black" pitchFamily="34" charset="-120"/>
              </a:rPr>
              <a:t>)</a:t>
            </a:r>
            <a:r>
              <a:rPr lang="en-US" sz="950" dirty="0">
                <a:solidFill>
                  <a:srgbClr val="2D374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22" name="Shape 17"/>
          <p:cNvSpPr/>
          <p:nvPr/>
        </p:nvSpPr>
        <p:spPr>
          <a:xfrm>
            <a:off x="5000625" y="2007842"/>
            <a:ext cx="400050" cy="4000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3494" y="2154809"/>
            <a:ext cx="214313" cy="17145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543550" y="2081064"/>
            <a:ext cx="30289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Patrocínio Parcial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5543550" y="2381770"/>
            <a:ext cx="3028950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Contribuir com parte do investimento em parceria com outros doadores.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hape 20"/>
          <p:cNvSpPr/>
          <p:nvPr/>
        </p:nvSpPr>
        <p:spPr>
          <a:xfrm>
            <a:off x="5000625" y="2931433"/>
            <a:ext cx="400050" cy="4000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3494" y="3045739"/>
            <a:ext cx="214313" cy="17145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543550" y="2985916"/>
            <a:ext cx="30289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Apoio Técnico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2"/>
          <p:cNvSpPr/>
          <p:nvPr/>
        </p:nvSpPr>
        <p:spPr>
          <a:xfrm>
            <a:off x="5543550" y="3260452"/>
            <a:ext cx="3028950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Fornecer expertise ou conexões com fabricantes e fornecedores.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hape 23"/>
          <p:cNvSpPr/>
          <p:nvPr/>
        </p:nvSpPr>
        <p:spPr>
          <a:xfrm>
            <a:off x="5000625" y="3848490"/>
            <a:ext cx="400050" cy="400050"/>
          </a:xfrm>
          <a:prstGeom prst="ellipse">
            <a:avLst/>
          </a:prstGeom>
          <a:solidFill>
            <a:srgbClr val="0066CC">
              <a:alpha val="10000"/>
            </a:srgbClr>
          </a:solidFill>
          <a:ln w="18288">
            <a:solidFill>
              <a:srgbClr val="0066CC"/>
            </a:solidFill>
            <a:prstDash val="solid"/>
          </a:ln>
        </p:spPr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4925" y="3930131"/>
            <a:ext cx="171450" cy="171450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5543550" y="3833690"/>
            <a:ext cx="3028950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Divulgação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25"/>
          <p:cNvSpPr/>
          <p:nvPr/>
        </p:nvSpPr>
        <p:spPr>
          <a:xfrm>
            <a:off x="5543550" y="4156909"/>
            <a:ext cx="3028950" cy="422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Amplificar a mensagem sobre a importância da esterilização adequada.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6" y="0"/>
            <a:ext cx="8987247" cy="506838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353858" y="288208"/>
            <a:ext cx="1607812" cy="499304"/>
          </a:xfrm>
          <a:prstGeom prst="rect">
            <a:avLst/>
          </a:prstGeom>
          <a:noFill/>
          <a:ln/>
        </p:spPr>
        <p:txBody>
          <a:bodyPr wrap="none" lIns="0" tIns="0" rIns="0" bIns="136017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24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Conclusão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285750" y="903081"/>
            <a:ext cx="4762481" cy="921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O projeto Guardiões da Saúde não é apenas sobre adquirir um equipamento. É sobre reafirmar o compromisso com a </a:t>
            </a:r>
            <a:r>
              <a:rPr lang="en-US" sz="1200" b="1" dirty="0">
                <a:solidFill>
                  <a:srgbClr val="0A2540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segurança do paciente</a:t>
            </a:r>
            <a:r>
              <a:rPr lang="en-US" sz="1200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, com a qualidade do cuidado público, e com a dignidade das pessoas que dependem do Sistema Único de Saúde.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285750" y="2202058"/>
            <a:ext cx="303609" cy="34290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285749" y="2922529"/>
            <a:ext cx="4762481" cy="1157753"/>
          </a:xfrm>
          <a:prstGeom prst="rect">
            <a:avLst/>
          </a:prstGeom>
          <a:noFill/>
          <a:ln/>
        </p:spPr>
        <p:txBody>
          <a:bodyPr wrap="square" lIns="136017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i="1" dirty="0">
                <a:solidFill>
                  <a:srgbClr val="2D3748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Infecções hospitalares são preveníveis. Quando investimos em tecnologia adequada e processos padronizados, salvamos vidas. O Hospital Municipal de Diadema está pronto para dar esse salto de qualidade. Tudo que falta é um parceiro que compartilhe dessa visão.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3"/>
          <p:cNvSpPr/>
          <p:nvPr/>
        </p:nvSpPr>
        <p:spPr>
          <a:xfrm>
            <a:off x="5333982" y="0"/>
            <a:ext cx="3731642" cy="5068389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9" name="Text 4"/>
          <p:cNvSpPr/>
          <p:nvPr/>
        </p:nvSpPr>
        <p:spPr>
          <a:xfrm>
            <a:off x="5619730" y="1209558"/>
            <a:ext cx="3238463" cy="590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Junte-se a nós como Guardião da Saúde.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5619729" y="2235572"/>
            <a:ext cx="3238463" cy="6850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Seja parte de uma transformação que beneficiará 2,5 milhões de pessoas. Invista em segurança, qualidade e esperança.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6"/>
          <p:cNvSpPr/>
          <p:nvPr/>
        </p:nvSpPr>
        <p:spPr>
          <a:xfrm>
            <a:off x="5619731" y="3422135"/>
            <a:ext cx="3238463" cy="35956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Text 7"/>
          <p:cNvSpPr/>
          <p:nvPr/>
        </p:nvSpPr>
        <p:spPr>
          <a:xfrm>
            <a:off x="5619731" y="3422135"/>
            <a:ext cx="3238463" cy="253403"/>
          </a:xfrm>
          <a:prstGeom prst="rect">
            <a:avLst/>
          </a:prstGeom>
          <a:noFill/>
          <a:ln/>
        </p:spPr>
        <p:txBody>
          <a:bodyPr wrap="square" lIns="102108" tIns="34036" rIns="102108" bIns="34036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66CC"/>
                </a:solidFill>
                <a:latin typeface="Arial" panose="020B0604020202020204" pitchFamily="34" charset="0"/>
                <a:ea typeface="Inter Black" pitchFamily="34" charset="-122"/>
                <a:cs typeface="Arial" panose="020B0604020202020204" pitchFamily="34" charset="0"/>
              </a:rPr>
              <a:t>Invista em vidas.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2668</Words>
  <Application>Microsoft Office PowerPoint</Application>
  <PresentationFormat>Apresentação na tela (16:9)</PresentationFormat>
  <Paragraphs>172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Calibri</vt:lpstr>
      <vt:lpstr>Georgia</vt:lpstr>
      <vt:lpstr>Inter</vt:lpstr>
      <vt:lpstr>Inter Black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Vanilde</cp:lastModifiedBy>
  <cp:revision>2</cp:revision>
  <dcterms:created xsi:type="dcterms:W3CDTF">2026-07-21T13:41:01Z</dcterms:created>
  <dcterms:modified xsi:type="dcterms:W3CDTF">2026-07-22T13:33:54Z</dcterms:modified>
</cp:coreProperties>
</file>