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01" d="100"/>
          <a:sy n="101" d="100"/>
        </p:scale>
        <p:origin x="144" y="5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5419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MASTER">
    <p:bg>
      <p:bgPr>
        <a:solidFill>
          <a:srgbClr val="F7F5F0"/>
        </a:solidFill>
        <a:effectLst/>
      </p:bgPr>
    </p:bg>
    <p:spTree>
      <p:nvGrpSpPr>
        <p:cNvPr id="1" name=""/>
        <p:cNvGrpSpPr/>
        <p:nvPr/>
      </p:nvGrpSpPr>
      <p:grpSpPr>
        <a:xfrm>
          <a:off x="0" y="0"/>
          <a:ext cx="0" cy="0"/>
          <a:chOff x="0" y="0"/>
          <a:chExt cx="0" cy="0"/>
        </a:xfrm>
      </p:grpSpPr>
      <p:sp>
        <p:nvSpPr>
          <p:cNvPr id="2" name="Shape 0"/>
          <p:cNvSpPr/>
          <p:nvPr/>
        </p:nvSpPr>
        <p:spPr>
          <a:xfrm>
            <a:off x="0" y="0"/>
            <a:ext cx="12191695" cy="91440"/>
          </a:xfrm>
          <a:prstGeom prst="rect">
            <a:avLst/>
          </a:prstGeom>
          <a:solidFill>
            <a:srgbClr val="F7A81B"/>
          </a:solidFill>
          <a:ln w="12700">
            <a:solidFill>
              <a:srgbClr val="F7A81B"/>
            </a:solidFill>
            <a:prstDash val="solid"/>
          </a:ln>
        </p:spPr>
      </p:sp>
      <p:sp>
        <p:nvSpPr>
          <p:cNvPr id="3" name="Text 1"/>
          <p:cNvSpPr/>
          <p:nvPr/>
        </p:nvSpPr>
        <p:spPr>
          <a:xfrm>
            <a:off x="502920" y="6473952"/>
            <a:ext cx="6217920" cy="164592"/>
          </a:xfrm>
          <a:prstGeom prst="rect">
            <a:avLst/>
          </a:prstGeom>
          <a:noFill/>
          <a:ln/>
        </p:spPr>
        <p:txBody>
          <a:bodyPr wrap="square" lIns="0" tIns="0" rIns="0" bIns="0" rtlCol="0" anchor="ctr"/>
          <a:lstStyle/>
          <a:p>
            <a:pPr marL="0" indent="0">
              <a:buNone/>
            </a:pPr>
            <a:r>
              <a:rPr lang="en-US" sz="750" b="1" dirty="0">
                <a:solidFill>
                  <a:srgbClr val="777777"/>
                </a:solidFill>
                <a:latin typeface="Arial" pitchFamily="34" charset="0"/>
                <a:ea typeface="Arial" pitchFamily="34" charset="-122"/>
                <a:cs typeface="Arial" pitchFamily="34" charset="-120"/>
              </a:rPr>
              <a:t>ROTARY CLUB DE QUILPUÉ  •  PROYECTO LEGADO</a:t>
            </a:r>
            <a:endParaRPr lang="en-US" sz="750" dirty="0"/>
          </a:p>
        </p:txBody>
      </p:sp>
      <p:sp>
        <p:nvSpPr>
          <p:cNvPr id="4" name="Text 2"/>
          <p:cNvSpPr/>
          <p:nvPr/>
        </p:nvSpPr>
        <p:spPr>
          <a:xfrm>
            <a:off x="8412480" y="6473952"/>
            <a:ext cx="3246120" cy="164592"/>
          </a:xfrm>
          <a:prstGeom prst="rect">
            <a:avLst/>
          </a:prstGeom>
          <a:noFill/>
          <a:ln/>
        </p:spPr>
        <p:txBody>
          <a:bodyPr wrap="square" lIns="0" tIns="0" rIns="0" bIns="0" rtlCol="0" anchor="ctr"/>
          <a:lstStyle/>
          <a:p>
            <a:pPr marL="0" indent="0" algn="r">
              <a:buNone/>
            </a:pPr>
            <a:r>
              <a:rPr lang="en-US" sz="750" dirty="0">
                <a:solidFill>
                  <a:srgbClr val="777777"/>
                </a:solidFill>
                <a:latin typeface="Arial" pitchFamily="34" charset="0"/>
                <a:ea typeface="Arial" pitchFamily="34" charset="-122"/>
                <a:cs typeface="Arial" pitchFamily="34" charset="-120"/>
              </a:rPr>
              <a:t>Feria de Proyectos • Pernambuco, Brasil</a:t>
            </a:r>
            <a:endParaRPr lang="en-US" sz="75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‹Nº›</a:t>
            </a:fld>
            <a:endParaRPr lang="en-US"/>
          </a:p>
        </p:txBody>
      </p:sp>
      <p:sp>
        <p:nvSpPr>
          <p:cNvPr id="3" name="TextBox 2">
            <a:extLst>
              <a:ext uri="{FF2B5EF4-FFF2-40B4-BE49-F238E27FC236}">
                <a16:creationId xmlns:a16="http://schemas.microsoft.com/office/drawing/2014/main" id="{0340F94A-8587-890A-EF1C-D23F47185616}"/>
              </a:ext>
            </a:extLst>
          </p:cNvPr>
          <p:cNvSpPr txBox="1"/>
          <p:nvPr userDrawn="1">
            <p:extLst>
              <p:ext uri="{1162E1C5-73C7-4A58-AE30-91384D911F3F}">
                <p184:classification xmlns:p184="http://schemas.microsoft.com/office/powerpoint/2018/4/main" val="hdr"/>
              </p:ext>
            </p:extLst>
          </p:nvPr>
        </p:nvSpPr>
        <p:spPr>
          <a:xfrm>
            <a:off x="5662613" y="63500"/>
            <a:ext cx="892175" cy="152400"/>
          </a:xfrm>
          <a:prstGeom prst="rect">
            <a:avLst/>
          </a:prstGeom>
        </p:spPr>
        <p:txBody>
          <a:bodyPr horzOverflow="overflow" lIns="0" tIns="0" rIns="0" bIns="0">
            <a:spAutoFit/>
          </a:bodyPr>
          <a:lstStyle/>
          <a:p>
            <a:pPr algn="l"/>
            <a:r>
              <a:rPr lang="es-CL" sz="1000">
                <a:solidFill>
                  <a:srgbClr val="317100">
                    <a:alpha val="50000"/>
                  </a:srgbClr>
                </a:solidFill>
                <a:latin typeface="Aptos" panose="020B0004020202020204" pitchFamily="34" charset="0"/>
              </a:rPr>
              <a:t>UNRESTRICTED</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2.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02D59"/>
        </a:solidFill>
        <a:effectLst/>
      </p:bgPr>
    </p:bg>
    <p:spTree>
      <p:nvGrpSpPr>
        <p:cNvPr id="1" name=""/>
        <p:cNvGrpSpPr/>
        <p:nvPr/>
      </p:nvGrpSpPr>
      <p:grpSpPr>
        <a:xfrm>
          <a:off x="0" y="0"/>
          <a:ext cx="0" cy="0"/>
          <a:chOff x="0" y="0"/>
          <a:chExt cx="0" cy="0"/>
        </a:xfrm>
      </p:grpSpPr>
      <p:pic>
        <p:nvPicPr>
          <p:cNvPr id="2" name="Image 0" descr="/mnt/data/Recife 1.jpeg"/>
          <p:cNvPicPr>
            <a:picLocks noChangeAspect="1"/>
          </p:cNvPicPr>
          <p:nvPr/>
        </p:nvPicPr>
        <p:blipFill>
          <a:blip r:embed="rId3"/>
          <a:stretch>
            <a:fillRect/>
          </a:stretch>
        </p:blipFill>
        <p:spPr>
          <a:xfrm>
            <a:off x="7473315" y="934505"/>
            <a:ext cx="4121277" cy="4906694"/>
          </a:xfrm>
          <a:prstGeom prst="rect">
            <a:avLst/>
          </a:prstGeom>
        </p:spPr>
      </p:pic>
      <p:sp>
        <p:nvSpPr>
          <p:cNvPr id="3" name="Shape 0"/>
          <p:cNvSpPr/>
          <p:nvPr/>
        </p:nvSpPr>
        <p:spPr>
          <a:xfrm>
            <a:off x="6446520" y="0"/>
            <a:ext cx="1280160" cy="6858000"/>
          </a:xfrm>
          <a:prstGeom prst="rect">
            <a:avLst/>
          </a:prstGeom>
          <a:solidFill>
            <a:srgbClr val="102D59">
              <a:alpha val="85000"/>
            </a:srgbClr>
          </a:solidFill>
          <a:ln w="12700">
            <a:solidFill>
              <a:srgbClr val="102D59">
                <a:alpha val="0"/>
              </a:srgbClr>
            </a:solidFill>
            <a:prstDash val="solid"/>
          </a:ln>
        </p:spPr>
        <p:txBody>
          <a:bodyPr/>
          <a:lstStyle/>
          <a:p>
            <a:endParaRPr/>
          </a:p>
        </p:txBody>
      </p:sp>
      <p:sp>
        <p:nvSpPr>
          <p:cNvPr id="5" name="Shape 2"/>
          <p:cNvSpPr/>
          <p:nvPr/>
        </p:nvSpPr>
        <p:spPr>
          <a:xfrm>
            <a:off x="1764792" y="420624"/>
            <a:ext cx="292608" cy="292608"/>
          </a:xfrm>
          <a:prstGeom prst="ellipse">
            <a:avLst/>
          </a:prstGeom>
          <a:solidFill>
            <a:srgbClr val="F7A81B"/>
          </a:solidFill>
          <a:ln w="12700">
            <a:solidFill>
              <a:srgbClr val="F7A81B"/>
            </a:solidFill>
            <a:prstDash val="solid"/>
          </a:ln>
        </p:spPr>
        <p:txBody>
          <a:bodyPr/>
          <a:lstStyle/>
          <a:p>
            <a:endParaRPr/>
          </a:p>
        </p:txBody>
      </p:sp>
      <p:sp>
        <p:nvSpPr>
          <p:cNvPr id="7" name="Text 4"/>
          <p:cNvSpPr/>
          <p:nvPr/>
        </p:nvSpPr>
        <p:spPr>
          <a:xfrm>
            <a:off x="594360" y="1508760"/>
            <a:ext cx="5943600" cy="1143000"/>
          </a:xfrm>
          <a:prstGeom prst="rect">
            <a:avLst/>
          </a:prstGeom>
          <a:noFill/>
          <a:ln/>
        </p:spPr>
        <p:txBody>
          <a:bodyPr wrap="square" lIns="0" tIns="0" rIns="0" bIns="0" rtlCol="0" anchor="ctr">
            <a:normAutofit lnSpcReduction="10000"/>
          </a:bodyPr>
          <a:lstStyle/>
          <a:p>
            <a:pPr marL="0" indent="0">
              <a:buNone/>
            </a:pPr>
            <a:r>
              <a:rPr lang="en-US" sz="3900" b="1" dirty="0">
                <a:solidFill>
                  <a:srgbClr val="FFFFFF"/>
                </a:solidFill>
              </a:rPr>
              <a:t>PROYECTO</a:t>
            </a:r>
            <a:endParaRPr lang="en-US" sz="3900" dirty="0"/>
          </a:p>
          <a:p>
            <a:pPr marL="0" indent="0">
              <a:buNone/>
            </a:pPr>
            <a:r>
              <a:rPr lang="en-US" sz="3900" b="1" dirty="0">
                <a:solidFill>
                  <a:srgbClr val="FFFFFF"/>
                </a:solidFill>
              </a:rPr>
              <a:t>LEGADO</a:t>
            </a:r>
            <a:endParaRPr lang="en-US" sz="3900" dirty="0"/>
          </a:p>
        </p:txBody>
      </p:sp>
      <p:sp>
        <p:nvSpPr>
          <p:cNvPr id="8" name="Text 5"/>
          <p:cNvSpPr/>
          <p:nvPr/>
        </p:nvSpPr>
        <p:spPr>
          <a:xfrm>
            <a:off x="621792" y="2816352"/>
            <a:ext cx="5440680" cy="1143000"/>
          </a:xfrm>
          <a:prstGeom prst="rect">
            <a:avLst/>
          </a:prstGeom>
          <a:noFill/>
          <a:ln/>
        </p:spPr>
        <p:txBody>
          <a:bodyPr wrap="square" lIns="0" tIns="0" rIns="0" bIns="0" rtlCol="0" anchor="ctr">
            <a:normAutofit/>
          </a:bodyPr>
          <a:lstStyle/>
          <a:p>
            <a:pPr marL="0" indent="0">
              <a:buNone/>
            </a:pPr>
            <a:r>
              <a:rPr lang="en-US" sz="2000" b="1" dirty="0">
                <a:solidFill>
                  <a:srgbClr val="E8F2FF"/>
                </a:solidFill>
              </a:rPr>
              <a:t>Centro Integral de Atención Primaria Especializada para Niños, Niñas, Jóvenes Neurodivergentes y sus Familias</a:t>
            </a:r>
            <a:endParaRPr lang="en-US" sz="2000" dirty="0"/>
          </a:p>
        </p:txBody>
      </p:sp>
      <p:sp>
        <p:nvSpPr>
          <p:cNvPr id="9" name="Text 6"/>
          <p:cNvSpPr/>
          <p:nvPr/>
        </p:nvSpPr>
        <p:spPr>
          <a:xfrm>
            <a:off x="621792" y="4279392"/>
            <a:ext cx="5120640" cy="384048"/>
          </a:xfrm>
          <a:prstGeom prst="rect">
            <a:avLst/>
          </a:prstGeom>
          <a:noFill/>
          <a:ln/>
        </p:spPr>
        <p:txBody>
          <a:bodyPr wrap="square" lIns="0" tIns="0" rIns="0" bIns="0" rtlCol="0" anchor="ctr"/>
          <a:lstStyle/>
          <a:p>
            <a:pPr marL="0" indent="0">
              <a:buNone/>
            </a:pPr>
            <a:r>
              <a:rPr lang="en-US" sz="1600" i="1" dirty="0">
                <a:solidFill>
                  <a:srgbClr val="F7A81B"/>
                </a:solidFill>
              </a:rPr>
              <a:t>“El mismo compromiso. Una nueva misión.”</a:t>
            </a:r>
            <a:endParaRPr lang="en-US" sz="1600" dirty="0"/>
          </a:p>
        </p:txBody>
      </p:sp>
      <p:sp>
        <p:nvSpPr>
          <p:cNvPr id="10" name="Text 7"/>
          <p:cNvSpPr/>
          <p:nvPr/>
        </p:nvSpPr>
        <p:spPr>
          <a:xfrm>
            <a:off x="621792" y="5925312"/>
            <a:ext cx="5212080" cy="274320"/>
          </a:xfrm>
          <a:prstGeom prst="rect">
            <a:avLst/>
          </a:prstGeom>
          <a:noFill/>
          <a:ln/>
        </p:spPr>
        <p:txBody>
          <a:bodyPr wrap="square" lIns="0" tIns="0" rIns="0" bIns="0" rtlCol="0" anchor="ctr"/>
          <a:lstStyle/>
          <a:p>
            <a:pPr marL="0" indent="0">
              <a:buNone/>
            </a:pPr>
            <a:r>
              <a:rPr lang="en-US" sz="1100" b="1" dirty="0">
                <a:solidFill>
                  <a:srgbClr val="FFFFFF"/>
                </a:solidFill>
              </a:rPr>
              <a:t>Quilpué, Chile  →  Pernambuco, Brasil</a:t>
            </a:r>
            <a:endParaRPr lang="en-US" sz="1100" dirty="0"/>
          </a:p>
        </p:txBody>
      </p:sp>
      <p:sp>
        <p:nvSpPr>
          <p:cNvPr id="11" name="Text 8"/>
          <p:cNvSpPr/>
          <p:nvPr/>
        </p:nvSpPr>
        <p:spPr>
          <a:xfrm>
            <a:off x="621792" y="6263640"/>
            <a:ext cx="5212080" cy="237744"/>
          </a:xfrm>
          <a:prstGeom prst="rect">
            <a:avLst/>
          </a:prstGeom>
          <a:noFill/>
          <a:ln/>
        </p:spPr>
        <p:txBody>
          <a:bodyPr wrap="square" lIns="0" tIns="0" rIns="0" bIns="0" rtlCol="0" anchor="ctr"/>
          <a:lstStyle/>
          <a:p>
            <a:pPr marL="0" indent="0">
              <a:buNone/>
            </a:pPr>
            <a:r>
              <a:rPr lang="en-US" sz="1000" dirty="0">
                <a:solidFill>
                  <a:srgbClr val="CBD8E8"/>
                </a:solidFill>
              </a:rPr>
              <a:t>Feria de Proyectos 2026</a:t>
            </a:r>
            <a:endParaRPr lang="en-US" sz="1000" dirty="0"/>
          </a:p>
        </p:txBody>
      </p:sp>
      <p:pic>
        <p:nvPicPr>
          <p:cNvPr id="12" name="Picture 11" descr="Logo Rotary Quipué.jpeg"/>
          <p:cNvPicPr>
            <a:picLocks noChangeAspect="1"/>
          </p:cNvPicPr>
          <p:nvPr/>
        </p:nvPicPr>
        <p:blipFill>
          <a:blip r:embed="rId4"/>
          <a:stretch>
            <a:fillRect/>
          </a:stretch>
        </p:blipFill>
        <p:spPr>
          <a:xfrm>
            <a:off x="502919" y="141732"/>
            <a:ext cx="2394855" cy="1142999"/>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UBICACIÓN ESTRATÉGICA</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Un activo existente en el corazón de Quilpué</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Calle Valencia N.º 1435: un inmueble con historia, conectividad y vocación comunitaria.</a:t>
            </a:r>
            <a:endParaRPr lang="en-US" sz="1300" dirty="0"/>
          </a:p>
        </p:txBody>
      </p:sp>
      <p:pic>
        <p:nvPicPr>
          <p:cNvPr id="5" name="Image 0" descr="/mnt/data/Recife 10.jpeg"/>
          <p:cNvPicPr>
            <a:picLocks noChangeAspect="1"/>
          </p:cNvPicPr>
          <p:nvPr/>
        </p:nvPicPr>
        <p:blipFill>
          <a:blip r:embed="rId3"/>
          <a:stretch>
            <a:fillRect/>
          </a:stretch>
        </p:blipFill>
        <p:spPr>
          <a:xfrm>
            <a:off x="548640" y="1874520"/>
            <a:ext cx="5577840" cy="3886200"/>
          </a:xfrm>
          <a:prstGeom prst="rect">
            <a:avLst/>
          </a:prstGeom>
        </p:spPr>
      </p:pic>
      <p:pic>
        <p:nvPicPr>
          <p:cNvPr id="6" name="Image 1" descr="/mnt/data/Recife 6.jpeg"/>
          <p:cNvPicPr>
            <a:picLocks noChangeAspect="1"/>
          </p:cNvPicPr>
          <p:nvPr/>
        </p:nvPicPr>
        <p:blipFill>
          <a:blip r:embed="rId4"/>
          <a:stretch>
            <a:fillRect/>
          </a:stretch>
        </p:blipFill>
        <p:spPr>
          <a:xfrm>
            <a:off x="6446520" y="1874520"/>
            <a:ext cx="5166360" cy="2331720"/>
          </a:xfrm>
          <a:prstGeom prst="rect">
            <a:avLst/>
          </a:prstGeom>
        </p:spPr>
      </p:pic>
      <p:sp>
        <p:nvSpPr>
          <p:cNvPr id="7" name="Shape 3"/>
          <p:cNvSpPr/>
          <p:nvPr/>
        </p:nvSpPr>
        <p:spPr>
          <a:xfrm>
            <a:off x="6446520" y="4480560"/>
            <a:ext cx="5166360" cy="1280160"/>
          </a:xfrm>
          <a:prstGeom prst="roundRect">
            <a:avLst/>
          </a:prstGeom>
          <a:solidFill>
            <a:srgbClr val="FFFFFF"/>
          </a:solidFill>
          <a:ln w="12700">
            <a:solidFill>
              <a:srgbClr val="DDE3E7"/>
            </a:solidFill>
            <a:prstDash val="solid"/>
          </a:ln>
        </p:spPr>
        <p:txBody>
          <a:bodyPr/>
          <a:lstStyle/>
          <a:p>
            <a:endParaRPr lang="es-CL"/>
          </a:p>
        </p:txBody>
      </p:sp>
      <p:sp>
        <p:nvSpPr>
          <p:cNvPr id="8" name="Text 4"/>
          <p:cNvSpPr/>
          <p:nvPr/>
        </p:nvSpPr>
        <p:spPr>
          <a:xfrm>
            <a:off x="6766560" y="4800600"/>
            <a:ext cx="4526280" cy="530352"/>
          </a:xfrm>
          <a:prstGeom prst="rect">
            <a:avLst/>
          </a:prstGeom>
          <a:noFill/>
          <a:ln/>
        </p:spPr>
        <p:txBody>
          <a:bodyPr wrap="square" lIns="0" tIns="0" rIns="0" bIns="0" rtlCol="0" anchor="ctr">
            <a:normAutofit fontScale="85000" lnSpcReduction="20000"/>
          </a:bodyPr>
          <a:lstStyle/>
          <a:p>
            <a:pPr marL="0" indent="0" algn="ctr">
              <a:buNone/>
            </a:pPr>
            <a:r>
              <a:rPr lang="en-US" sz="1600" b="1" dirty="0">
                <a:solidFill>
                  <a:srgbClr val="102D59"/>
                </a:solidFill>
              </a:rPr>
              <a:t>Un nuevo destino para un espacio que ya sirvió durante décadas a las familias del Hospital de Quilpué.</a:t>
            </a:r>
            <a:endParaRPr lang="en-US" sz="160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10</a:t>
            </a:fld>
            <a:endParaRPr lang="en-US"/>
          </a:p>
        </p:txBody>
      </p:sp>
      <p:pic>
        <p:nvPicPr>
          <p:cNvPr id="26" name="Picture 25" descr="Logo Rotary Quipué.jpeg"/>
          <p:cNvPicPr>
            <a:picLocks noChangeAspect="1"/>
          </p:cNvPicPr>
          <p:nvPr/>
        </p:nvPicPr>
        <p:blipFill>
          <a:blip r:embed="rId5"/>
          <a:stretch>
            <a:fillRect/>
          </a:stretch>
        </p:blipFill>
        <p:spPr>
          <a:xfrm>
            <a:off x="9707483" y="341653"/>
            <a:ext cx="1645317" cy="755627"/>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IMPACTO Y MEDICIÓN</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El financiamiento se traduce en resultados observables</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Proponemos una matriz simple de indicadores para la fase de implementación y operación.</a:t>
            </a:r>
            <a:endParaRPr lang="en-US" sz="1300" dirty="0"/>
          </a:p>
        </p:txBody>
      </p:sp>
      <p:sp>
        <p:nvSpPr>
          <p:cNvPr id="5" name="Shape 3"/>
          <p:cNvSpPr/>
          <p:nvPr/>
        </p:nvSpPr>
        <p:spPr>
          <a:xfrm>
            <a:off x="640080" y="1874520"/>
            <a:ext cx="10881360" cy="438912"/>
          </a:xfrm>
          <a:prstGeom prst="rect">
            <a:avLst/>
          </a:prstGeom>
          <a:solidFill>
            <a:srgbClr val="17458F"/>
          </a:solidFill>
          <a:ln w="12700">
            <a:solidFill>
              <a:srgbClr val="17458F"/>
            </a:solidFill>
            <a:prstDash val="solid"/>
          </a:ln>
        </p:spPr>
        <p:txBody>
          <a:bodyPr/>
          <a:lstStyle/>
          <a:p>
            <a:endParaRPr/>
          </a:p>
        </p:txBody>
      </p:sp>
      <p:sp>
        <p:nvSpPr>
          <p:cNvPr id="6" name="Text 4"/>
          <p:cNvSpPr/>
          <p:nvPr/>
        </p:nvSpPr>
        <p:spPr>
          <a:xfrm>
            <a:off x="822960" y="1993392"/>
            <a:ext cx="1828800" cy="164592"/>
          </a:xfrm>
          <a:prstGeom prst="rect">
            <a:avLst/>
          </a:prstGeom>
          <a:noFill/>
          <a:ln/>
        </p:spPr>
        <p:txBody>
          <a:bodyPr wrap="square" lIns="0" tIns="0" rIns="0" bIns="0" rtlCol="0" anchor="ctr"/>
          <a:lstStyle/>
          <a:p>
            <a:pPr marL="0" indent="0">
              <a:buNone/>
            </a:pPr>
            <a:r>
              <a:rPr lang="en-US" sz="1000" b="1" dirty="0">
                <a:solidFill>
                  <a:srgbClr val="FFFFFF"/>
                </a:solidFill>
              </a:rPr>
              <a:t>Dimensión</a:t>
            </a:r>
            <a:endParaRPr lang="en-US" sz="1000" dirty="0"/>
          </a:p>
        </p:txBody>
      </p:sp>
      <p:sp>
        <p:nvSpPr>
          <p:cNvPr id="7" name="Text 5"/>
          <p:cNvSpPr/>
          <p:nvPr/>
        </p:nvSpPr>
        <p:spPr>
          <a:xfrm>
            <a:off x="2971800" y="1993392"/>
            <a:ext cx="4572000" cy="164592"/>
          </a:xfrm>
          <a:prstGeom prst="rect">
            <a:avLst/>
          </a:prstGeom>
          <a:noFill/>
          <a:ln/>
        </p:spPr>
        <p:txBody>
          <a:bodyPr wrap="square" lIns="0" tIns="0" rIns="0" bIns="0" rtlCol="0" anchor="ctr"/>
          <a:lstStyle/>
          <a:p>
            <a:pPr marL="0" indent="0">
              <a:buNone/>
            </a:pPr>
            <a:r>
              <a:rPr lang="en-US" sz="1000" b="1" dirty="0">
                <a:solidFill>
                  <a:srgbClr val="FFFFFF"/>
                </a:solidFill>
              </a:rPr>
              <a:t>Indicador</a:t>
            </a:r>
            <a:endParaRPr lang="en-US" sz="1000" dirty="0"/>
          </a:p>
        </p:txBody>
      </p:sp>
      <p:sp>
        <p:nvSpPr>
          <p:cNvPr id="8" name="Text 6"/>
          <p:cNvSpPr/>
          <p:nvPr/>
        </p:nvSpPr>
        <p:spPr>
          <a:xfrm>
            <a:off x="7909560" y="1993392"/>
            <a:ext cx="3200400" cy="164592"/>
          </a:xfrm>
          <a:prstGeom prst="rect">
            <a:avLst/>
          </a:prstGeom>
          <a:noFill/>
          <a:ln/>
        </p:spPr>
        <p:txBody>
          <a:bodyPr wrap="square" lIns="0" tIns="0" rIns="0" bIns="0" rtlCol="0" anchor="ctr"/>
          <a:lstStyle/>
          <a:p>
            <a:pPr marL="0" indent="0">
              <a:buNone/>
            </a:pPr>
            <a:r>
              <a:rPr lang="en-US" sz="1000" b="1" dirty="0">
                <a:solidFill>
                  <a:srgbClr val="FFFFFF"/>
                </a:solidFill>
              </a:rPr>
              <a:t>Meta / criterio</a:t>
            </a:r>
            <a:endParaRPr lang="en-US" sz="1000" dirty="0"/>
          </a:p>
        </p:txBody>
      </p:sp>
      <p:sp>
        <p:nvSpPr>
          <p:cNvPr id="9" name="Shape 7"/>
          <p:cNvSpPr/>
          <p:nvPr/>
        </p:nvSpPr>
        <p:spPr>
          <a:xfrm>
            <a:off x="640080" y="2331720"/>
            <a:ext cx="10881360" cy="521208"/>
          </a:xfrm>
          <a:prstGeom prst="rect">
            <a:avLst/>
          </a:prstGeom>
          <a:solidFill>
            <a:srgbClr val="EEF3F6"/>
          </a:solidFill>
          <a:ln w="6350">
            <a:solidFill>
              <a:srgbClr val="DDE3E7"/>
            </a:solidFill>
            <a:prstDash val="solid"/>
          </a:ln>
        </p:spPr>
        <p:txBody>
          <a:bodyPr/>
          <a:lstStyle/>
          <a:p>
            <a:endParaRPr/>
          </a:p>
        </p:txBody>
      </p:sp>
      <p:sp>
        <p:nvSpPr>
          <p:cNvPr id="10" name="Text 8"/>
          <p:cNvSpPr/>
          <p:nvPr/>
        </p:nvSpPr>
        <p:spPr>
          <a:xfrm>
            <a:off x="822960" y="2478024"/>
            <a:ext cx="1828800" cy="182880"/>
          </a:xfrm>
          <a:prstGeom prst="rect">
            <a:avLst/>
          </a:prstGeom>
          <a:noFill/>
          <a:ln/>
        </p:spPr>
        <p:txBody>
          <a:bodyPr wrap="square" lIns="0" tIns="0" rIns="0" bIns="0" rtlCol="0" anchor="ctr"/>
          <a:lstStyle/>
          <a:p>
            <a:pPr marL="0" indent="0">
              <a:buNone/>
            </a:pPr>
            <a:r>
              <a:rPr lang="en-US" sz="1000" b="1" dirty="0">
                <a:solidFill>
                  <a:srgbClr val="102D59"/>
                </a:solidFill>
              </a:rPr>
              <a:t>Implementación</a:t>
            </a:r>
            <a:endParaRPr lang="en-US" sz="1000" dirty="0"/>
          </a:p>
        </p:txBody>
      </p:sp>
      <p:sp>
        <p:nvSpPr>
          <p:cNvPr id="11" name="Text 9"/>
          <p:cNvSpPr/>
          <p:nvPr/>
        </p:nvSpPr>
        <p:spPr>
          <a:xfrm>
            <a:off x="2971800" y="2478024"/>
            <a:ext cx="4572000" cy="182880"/>
          </a:xfrm>
          <a:prstGeom prst="rect">
            <a:avLst/>
          </a:prstGeom>
          <a:noFill/>
          <a:ln/>
        </p:spPr>
        <p:txBody>
          <a:bodyPr wrap="square" lIns="0" tIns="0" rIns="0" bIns="0" rtlCol="0" anchor="ctr"/>
          <a:lstStyle/>
          <a:p>
            <a:pPr marL="0" indent="0">
              <a:buNone/>
            </a:pPr>
            <a:r>
              <a:rPr lang="en-US" sz="1000" dirty="0">
                <a:solidFill>
                  <a:srgbClr val="263238"/>
                </a:solidFill>
              </a:rPr>
              <a:t>% de equipamiento adquirido e instalado</a:t>
            </a:r>
            <a:endParaRPr lang="en-US" sz="1000" dirty="0"/>
          </a:p>
        </p:txBody>
      </p:sp>
      <p:sp>
        <p:nvSpPr>
          <p:cNvPr id="12" name="Text 10"/>
          <p:cNvSpPr/>
          <p:nvPr/>
        </p:nvSpPr>
        <p:spPr>
          <a:xfrm>
            <a:off x="7909560" y="2478024"/>
            <a:ext cx="3200400" cy="182880"/>
          </a:xfrm>
          <a:prstGeom prst="rect">
            <a:avLst/>
          </a:prstGeom>
          <a:noFill/>
          <a:ln/>
        </p:spPr>
        <p:txBody>
          <a:bodyPr wrap="square" lIns="0" tIns="0" rIns="0" bIns="0" rtlCol="0" anchor="ctr"/>
          <a:lstStyle/>
          <a:p>
            <a:pPr marL="0" indent="0">
              <a:buNone/>
            </a:pPr>
            <a:r>
              <a:rPr lang="en-US" sz="1000" b="1" dirty="0">
                <a:solidFill>
                  <a:srgbClr val="263238"/>
                </a:solidFill>
              </a:rPr>
              <a:t>100% antes de apertura</a:t>
            </a:r>
            <a:endParaRPr lang="en-US" sz="1000" dirty="0"/>
          </a:p>
        </p:txBody>
      </p:sp>
      <p:sp>
        <p:nvSpPr>
          <p:cNvPr id="13" name="Shape 11"/>
          <p:cNvSpPr/>
          <p:nvPr/>
        </p:nvSpPr>
        <p:spPr>
          <a:xfrm>
            <a:off x="640080" y="2871216"/>
            <a:ext cx="10881360" cy="521208"/>
          </a:xfrm>
          <a:prstGeom prst="rect">
            <a:avLst/>
          </a:prstGeom>
          <a:solidFill>
            <a:srgbClr val="FFFFFF"/>
          </a:solidFill>
          <a:ln w="6350">
            <a:solidFill>
              <a:srgbClr val="DDE3E7"/>
            </a:solidFill>
            <a:prstDash val="solid"/>
          </a:ln>
        </p:spPr>
        <p:txBody>
          <a:bodyPr/>
          <a:lstStyle/>
          <a:p>
            <a:endParaRPr/>
          </a:p>
        </p:txBody>
      </p:sp>
      <p:sp>
        <p:nvSpPr>
          <p:cNvPr id="14" name="Text 12"/>
          <p:cNvSpPr/>
          <p:nvPr/>
        </p:nvSpPr>
        <p:spPr>
          <a:xfrm>
            <a:off x="822960" y="3017520"/>
            <a:ext cx="1828800" cy="182880"/>
          </a:xfrm>
          <a:prstGeom prst="rect">
            <a:avLst/>
          </a:prstGeom>
          <a:noFill/>
          <a:ln/>
        </p:spPr>
        <p:txBody>
          <a:bodyPr wrap="square" lIns="0" tIns="0" rIns="0" bIns="0" rtlCol="0" anchor="ctr"/>
          <a:lstStyle/>
          <a:p>
            <a:pPr marL="0" indent="0">
              <a:buNone/>
            </a:pPr>
            <a:r>
              <a:rPr lang="en-US" sz="1000" b="1" dirty="0">
                <a:solidFill>
                  <a:srgbClr val="102D59"/>
                </a:solidFill>
              </a:rPr>
              <a:t>Acceso</a:t>
            </a:r>
            <a:endParaRPr lang="en-US" sz="1000" dirty="0"/>
          </a:p>
        </p:txBody>
      </p:sp>
      <p:sp>
        <p:nvSpPr>
          <p:cNvPr id="15" name="Text 13"/>
          <p:cNvSpPr/>
          <p:nvPr/>
        </p:nvSpPr>
        <p:spPr>
          <a:xfrm>
            <a:off x="2971800" y="3017520"/>
            <a:ext cx="4572000" cy="182880"/>
          </a:xfrm>
          <a:prstGeom prst="rect">
            <a:avLst/>
          </a:prstGeom>
          <a:noFill/>
          <a:ln/>
        </p:spPr>
        <p:txBody>
          <a:bodyPr wrap="square" lIns="0" tIns="0" rIns="0" bIns="0" rtlCol="0" anchor="ctr"/>
          <a:lstStyle/>
          <a:p>
            <a:pPr marL="0" indent="0">
              <a:buNone/>
            </a:pPr>
            <a:r>
              <a:rPr lang="en-US" sz="1000" dirty="0">
                <a:solidFill>
                  <a:srgbClr val="263238"/>
                </a:solidFill>
              </a:rPr>
              <a:t>N.º de usuarios atendidos</a:t>
            </a:r>
            <a:endParaRPr lang="en-US" sz="1000" dirty="0"/>
          </a:p>
        </p:txBody>
      </p:sp>
      <p:sp>
        <p:nvSpPr>
          <p:cNvPr id="16" name="Text 14"/>
          <p:cNvSpPr/>
          <p:nvPr/>
        </p:nvSpPr>
        <p:spPr>
          <a:xfrm>
            <a:off x="7909560" y="3017520"/>
            <a:ext cx="3200400" cy="182880"/>
          </a:xfrm>
          <a:prstGeom prst="rect">
            <a:avLst/>
          </a:prstGeom>
          <a:noFill/>
          <a:ln/>
        </p:spPr>
        <p:txBody>
          <a:bodyPr wrap="square" lIns="0" tIns="0" rIns="0" bIns="0" rtlCol="0" anchor="ctr"/>
          <a:lstStyle/>
          <a:p>
            <a:pPr marL="0" indent="0">
              <a:buNone/>
            </a:pPr>
            <a:r>
              <a:rPr sz="850" b="1">
                <a:solidFill>
                  <a:srgbClr val="1C3657"/>
                </a:solidFill>
                <a:latin typeface="Arial"/>
              </a:rPr>
              <a:t>&gt;1.500 usuarios potenciales</a:t>
            </a:r>
            <a:endParaRPr lang="en-US" sz="1000" dirty="0"/>
          </a:p>
        </p:txBody>
      </p:sp>
      <p:sp>
        <p:nvSpPr>
          <p:cNvPr id="17" name="Shape 15"/>
          <p:cNvSpPr/>
          <p:nvPr/>
        </p:nvSpPr>
        <p:spPr>
          <a:xfrm>
            <a:off x="640080" y="3410712"/>
            <a:ext cx="10881360" cy="521208"/>
          </a:xfrm>
          <a:prstGeom prst="rect">
            <a:avLst/>
          </a:prstGeom>
          <a:solidFill>
            <a:srgbClr val="EEF3F6"/>
          </a:solidFill>
          <a:ln w="6350">
            <a:solidFill>
              <a:srgbClr val="DDE3E7"/>
            </a:solidFill>
            <a:prstDash val="solid"/>
          </a:ln>
        </p:spPr>
        <p:txBody>
          <a:bodyPr/>
          <a:lstStyle/>
          <a:p>
            <a:endParaRPr/>
          </a:p>
        </p:txBody>
      </p:sp>
      <p:sp>
        <p:nvSpPr>
          <p:cNvPr id="18" name="Text 16"/>
          <p:cNvSpPr/>
          <p:nvPr/>
        </p:nvSpPr>
        <p:spPr>
          <a:xfrm>
            <a:off x="822960" y="3557016"/>
            <a:ext cx="1828800" cy="182880"/>
          </a:xfrm>
          <a:prstGeom prst="rect">
            <a:avLst/>
          </a:prstGeom>
          <a:noFill/>
          <a:ln/>
        </p:spPr>
        <p:txBody>
          <a:bodyPr wrap="square" lIns="0" tIns="0" rIns="0" bIns="0" rtlCol="0" anchor="ctr"/>
          <a:lstStyle/>
          <a:p>
            <a:pPr marL="0" indent="0">
              <a:buNone/>
            </a:pPr>
            <a:r>
              <a:rPr lang="en-US" sz="1000" b="1" dirty="0">
                <a:solidFill>
                  <a:srgbClr val="102D59"/>
                </a:solidFill>
              </a:rPr>
              <a:t>Integralidad</a:t>
            </a:r>
            <a:endParaRPr lang="en-US" sz="1000" dirty="0"/>
          </a:p>
        </p:txBody>
      </p:sp>
      <p:sp>
        <p:nvSpPr>
          <p:cNvPr id="19" name="Text 17"/>
          <p:cNvSpPr/>
          <p:nvPr/>
        </p:nvSpPr>
        <p:spPr>
          <a:xfrm>
            <a:off x="2971800" y="3557016"/>
            <a:ext cx="4572000" cy="182880"/>
          </a:xfrm>
          <a:prstGeom prst="rect">
            <a:avLst/>
          </a:prstGeom>
          <a:noFill/>
          <a:ln/>
        </p:spPr>
        <p:txBody>
          <a:bodyPr wrap="square" lIns="0" tIns="0" rIns="0" bIns="0" rtlCol="0" anchor="ctr"/>
          <a:lstStyle/>
          <a:p>
            <a:pPr marL="0" indent="0">
              <a:buNone/>
            </a:pPr>
            <a:r>
              <a:rPr lang="en-US" sz="1000" dirty="0">
                <a:solidFill>
                  <a:srgbClr val="263238"/>
                </a:solidFill>
              </a:rPr>
              <a:t>N.º de disciplinas operativas</a:t>
            </a:r>
            <a:endParaRPr lang="en-US" sz="1000" dirty="0"/>
          </a:p>
        </p:txBody>
      </p:sp>
      <p:sp>
        <p:nvSpPr>
          <p:cNvPr id="20" name="Text 18"/>
          <p:cNvSpPr/>
          <p:nvPr/>
        </p:nvSpPr>
        <p:spPr>
          <a:xfrm>
            <a:off x="7909560" y="3557016"/>
            <a:ext cx="3200400" cy="182880"/>
          </a:xfrm>
          <a:prstGeom prst="rect">
            <a:avLst/>
          </a:prstGeom>
          <a:noFill/>
          <a:ln/>
        </p:spPr>
        <p:txBody>
          <a:bodyPr wrap="square" lIns="0" tIns="0" rIns="0" bIns="0" rtlCol="0" anchor="ctr"/>
          <a:lstStyle/>
          <a:p>
            <a:pPr marL="0" indent="0">
              <a:buNone/>
            </a:pPr>
            <a:r>
              <a:rPr sz="850" b="1">
                <a:solidFill>
                  <a:srgbClr val="1C3657"/>
                </a:solidFill>
                <a:latin typeface="Arial"/>
              </a:rPr>
              <a:t>6 áreas clínicas/terapéuticas</a:t>
            </a:r>
            <a:endParaRPr lang="en-US" sz="1000" dirty="0"/>
          </a:p>
        </p:txBody>
      </p:sp>
      <p:sp>
        <p:nvSpPr>
          <p:cNvPr id="21" name="Shape 19"/>
          <p:cNvSpPr/>
          <p:nvPr/>
        </p:nvSpPr>
        <p:spPr>
          <a:xfrm>
            <a:off x="640080" y="3950208"/>
            <a:ext cx="10881360" cy="521208"/>
          </a:xfrm>
          <a:prstGeom prst="rect">
            <a:avLst/>
          </a:prstGeom>
          <a:solidFill>
            <a:srgbClr val="FFFFFF"/>
          </a:solidFill>
          <a:ln w="6350">
            <a:solidFill>
              <a:srgbClr val="DDE3E7"/>
            </a:solidFill>
            <a:prstDash val="solid"/>
          </a:ln>
        </p:spPr>
        <p:txBody>
          <a:bodyPr/>
          <a:lstStyle/>
          <a:p>
            <a:endParaRPr/>
          </a:p>
        </p:txBody>
      </p:sp>
      <p:sp>
        <p:nvSpPr>
          <p:cNvPr id="22" name="Text 20"/>
          <p:cNvSpPr/>
          <p:nvPr/>
        </p:nvSpPr>
        <p:spPr>
          <a:xfrm>
            <a:off x="822960" y="4096512"/>
            <a:ext cx="1828800" cy="182880"/>
          </a:xfrm>
          <a:prstGeom prst="rect">
            <a:avLst/>
          </a:prstGeom>
          <a:noFill/>
          <a:ln/>
        </p:spPr>
        <p:txBody>
          <a:bodyPr wrap="square" lIns="0" tIns="0" rIns="0" bIns="0" rtlCol="0" anchor="ctr"/>
          <a:lstStyle/>
          <a:p>
            <a:pPr marL="0" indent="0">
              <a:buNone/>
            </a:pPr>
            <a:r>
              <a:rPr lang="en-US" sz="1000" b="1" dirty="0">
                <a:solidFill>
                  <a:srgbClr val="102D59"/>
                </a:solidFill>
              </a:rPr>
              <a:t>Continuidad</a:t>
            </a:r>
            <a:endParaRPr lang="en-US" sz="1000" dirty="0"/>
          </a:p>
        </p:txBody>
      </p:sp>
      <p:sp>
        <p:nvSpPr>
          <p:cNvPr id="23" name="Text 21"/>
          <p:cNvSpPr/>
          <p:nvPr/>
        </p:nvSpPr>
        <p:spPr>
          <a:xfrm>
            <a:off x="2971800" y="4096512"/>
            <a:ext cx="4572000" cy="182880"/>
          </a:xfrm>
          <a:prstGeom prst="rect">
            <a:avLst/>
          </a:prstGeom>
          <a:noFill/>
          <a:ln/>
        </p:spPr>
        <p:txBody>
          <a:bodyPr wrap="square" lIns="0" tIns="0" rIns="0" bIns="0" rtlCol="0" anchor="ctr"/>
          <a:lstStyle/>
          <a:p>
            <a:pPr marL="0" indent="0">
              <a:buNone/>
            </a:pPr>
            <a:r>
              <a:rPr lang="en-US" sz="1000" dirty="0">
                <a:solidFill>
                  <a:srgbClr val="263238"/>
                </a:solidFill>
              </a:rPr>
              <a:t>Derivaciones y coordinación de red</a:t>
            </a:r>
            <a:endParaRPr lang="en-US" sz="1000" dirty="0"/>
          </a:p>
        </p:txBody>
      </p:sp>
      <p:sp>
        <p:nvSpPr>
          <p:cNvPr id="24" name="Text 22"/>
          <p:cNvSpPr/>
          <p:nvPr/>
        </p:nvSpPr>
        <p:spPr>
          <a:xfrm>
            <a:off x="7909560" y="4096512"/>
            <a:ext cx="3200400" cy="182880"/>
          </a:xfrm>
          <a:prstGeom prst="rect">
            <a:avLst/>
          </a:prstGeom>
          <a:noFill/>
          <a:ln/>
        </p:spPr>
        <p:txBody>
          <a:bodyPr wrap="square" lIns="0" tIns="0" rIns="0" bIns="0" rtlCol="0" anchor="ctr"/>
          <a:lstStyle/>
          <a:p>
            <a:pPr marL="0" indent="0">
              <a:buNone/>
            </a:pPr>
            <a:r>
              <a:rPr lang="en-US" sz="1000" b="1" dirty="0">
                <a:solidFill>
                  <a:srgbClr val="263238"/>
                </a:solidFill>
              </a:rPr>
              <a:t>Seguimiento periódico</a:t>
            </a:r>
            <a:endParaRPr lang="en-US" sz="1000" dirty="0"/>
          </a:p>
        </p:txBody>
      </p:sp>
      <p:sp>
        <p:nvSpPr>
          <p:cNvPr id="25" name="Shape 23"/>
          <p:cNvSpPr/>
          <p:nvPr/>
        </p:nvSpPr>
        <p:spPr>
          <a:xfrm>
            <a:off x="640080" y="4489704"/>
            <a:ext cx="10881360" cy="521208"/>
          </a:xfrm>
          <a:prstGeom prst="rect">
            <a:avLst/>
          </a:prstGeom>
          <a:solidFill>
            <a:srgbClr val="EEF3F6"/>
          </a:solidFill>
          <a:ln w="6350">
            <a:solidFill>
              <a:srgbClr val="DDE3E7"/>
            </a:solidFill>
            <a:prstDash val="solid"/>
          </a:ln>
        </p:spPr>
        <p:txBody>
          <a:bodyPr/>
          <a:lstStyle/>
          <a:p>
            <a:endParaRPr/>
          </a:p>
        </p:txBody>
      </p:sp>
      <p:sp>
        <p:nvSpPr>
          <p:cNvPr id="26" name="Text 24"/>
          <p:cNvSpPr/>
          <p:nvPr/>
        </p:nvSpPr>
        <p:spPr>
          <a:xfrm>
            <a:off x="822960" y="4636008"/>
            <a:ext cx="1828800" cy="182880"/>
          </a:xfrm>
          <a:prstGeom prst="rect">
            <a:avLst/>
          </a:prstGeom>
          <a:noFill/>
          <a:ln/>
        </p:spPr>
        <p:txBody>
          <a:bodyPr wrap="square" lIns="0" tIns="0" rIns="0" bIns="0" rtlCol="0" anchor="ctr"/>
          <a:lstStyle/>
          <a:p>
            <a:pPr marL="0" indent="0">
              <a:buNone/>
            </a:pPr>
            <a:r>
              <a:rPr lang="en-US" sz="1000" b="1" dirty="0">
                <a:solidFill>
                  <a:srgbClr val="102D59"/>
                </a:solidFill>
              </a:rPr>
              <a:t>Experiencia</a:t>
            </a:r>
            <a:endParaRPr lang="en-US" sz="1000" dirty="0"/>
          </a:p>
        </p:txBody>
      </p:sp>
      <p:sp>
        <p:nvSpPr>
          <p:cNvPr id="27" name="Text 25"/>
          <p:cNvSpPr/>
          <p:nvPr/>
        </p:nvSpPr>
        <p:spPr>
          <a:xfrm>
            <a:off x="2971800" y="4636008"/>
            <a:ext cx="4572000" cy="182880"/>
          </a:xfrm>
          <a:prstGeom prst="rect">
            <a:avLst/>
          </a:prstGeom>
          <a:noFill/>
          <a:ln/>
        </p:spPr>
        <p:txBody>
          <a:bodyPr wrap="square" lIns="0" tIns="0" rIns="0" bIns="0" rtlCol="0" anchor="ctr"/>
          <a:lstStyle/>
          <a:p>
            <a:pPr marL="0" indent="0">
              <a:buNone/>
            </a:pPr>
            <a:r>
              <a:rPr lang="en-US" sz="1000" dirty="0">
                <a:solidFill>
                  <a:srgbClr val="263238"/>
                </a:solidFill>
              </a:rPr>
              <a:t>Satisfacción de familias/cuidadores</a:t>
            </a:r>
            <a:endParaRPr lang="en-US" sz="1000" dirty="0"/>
          </a:p>
        </p:txBody>
      </p:sp>
      <p:sp>
        <p:nvSpPr>
          <p:cNvPr id="28" name="Text 26"/>
          <p:cNvSpPr/>
          <p:nvPr/>
        </p:nvSpPr>
        <p:spPr>
          <a:xfrm>
            <a:off x="7909560" y="4636008"/>
            <a:ext cx="3200400" cy="182880"/>
          </a:xfrm>
          <a:prstGeom prst="rect">
            <a:avLst/>
          </a:prstGeom>
          <a:noFill/>
          <a:ln/>
        </p:spPr>
        <p:txBody>
          <a:bodyPr wrap="square" lIns="0" tIns="0" rIns="0" bIns="0" rtlCol="0" anchor="ctr"/>
          <a:lstStyle/>
          <a:p>
            <a:pPr marL="0" indent="0">
              <a:buNone/>
            </a:pPr>
            <a:r>
              <a:rPr lang="en-US" sz="1000" b="1" dirty="0">
                <a:solidFill>
                  <a:srgbClr val="263238"/>
                </a:solidFill>
              </a:rPr>
              <a:t>Línea base + medición</a:t>
            </a:r>
            <a:endParaRPr lang="en-US" sz="1000" dirty="0"/>
          </a:p>
        </p:txBody>
      </p:sp>
      <p:sp>
        <p:nvSpPr>
          <p:cNvPr id="29" name="Shape 27"/>
          <p:cNvSpPr/>
          <p:nvPr/>
        </p:nvSpPr>
        <p:spPr>
          <a:xfrm>
            <a:off x="640080" y="5029200"/>
            <a:ext cx="10881360" cy="521208"/>
          </a:xfrm>
          <a:prstGeom prst="rect">
            <a:avLst/>
          </a:prstGeom>
          <a:solidFill>
            <a:srgbClr val="FFFFFF"/>
          </a:solidFill>
          <a:ln w="6350">
            <a:solidFill>
              <a:srgbClr val="DDE3E7"/>
            </a:solidFill>
            <a:prstDash val="solid"/>
          </a:ln>
        </p:spPr>
        <p:txBody>
          <a:bodyPr/>
          <a:lstStyle/>
          <a:p>
            <a:endParaRPr/>
          </a:p>
        </p:txBody>
      </p:sp>
      <p:sp>
        <p:nvSpPr>
          <p:cNvPr id="30" name="Text 28"/>
          <p:cNvSpPr/>
          <p:nvPr/>
        </p:nvSpPr>
        <p:spPr>
          <a:xfrm>
            <a:off x="822960" y="5175504"/>
            <a:ext cx="1828800" cy="182880"/>
          </a:xfrm>
          <a:prstGeom prst="rect">
            <a:avLst/>
          </a:prstGeom>
          <a:noFill/>
          <a:ln/>
        </p:spPr>
        <p:txBody>
          <a:bodyPr wrap="square" lIns="0" tIns="0" rIns="0" bIns="0" rtlCol="0" anchor="ctr"/>
          <a:lstStyle/>
          <a:p>
            <a:pPr marL="0" indent="0">
              <a:buNone/>
            </a:pPr>
            <a:r>
              <a:rPr lang="en-US" sz="1000" b="1" dirty="0">
                <a:solidFill>
                  <a:srgbClr val="102D59"/>
                </a:solidFill>
              </a:rPr>
              <a:t>Sostenibilidad</a:t>
            </a:r>
            <a:endParaRPr lang="en-US" sz="1000" dirty="0"/>
          </a:p>
        </p:txBody>
      </p:sp>
      <p:sp>
        <p:nvSpPr>
          <p:cNvPr id="31" name="Text 29"/>
          <p:cNvSpPr/>
          <p:nvPr/>
        </p:nvSpPr>
        <p:spPr>
          <a:xfrm>
            <a:off x="2971800" y="5175504"/>
            <a:ext cx="4572000" cy="182880"/>
          </a:xfrm>
          <a:prstGeom prst="rect">
            <a:avLst/>
          </a:prstGeom>
          <a:noFill/>
          <a:ln/>
        </p:spPr>
        <p:txBody>
          <a:bodyPr wrap="square" lIns="0" tIns="0" rIns="0" bIns="0" rtlCol="0" anchor="ctr"/>
          <a:lstStyle/>
          <a:p>
            <a:pPr marL="0" indent="0">
              <a:buNone/>
            </a:pPr>
            <a:r>
              <a:rPr lang="en-US" sz="1000" dirty="0">
                <a:solidFill>
                  <a:srgbClr val="263238"/>
                </a:solidFill>
              </a:rPr>
              <a:t>Continuidad de operación</a:t>
            </a:r>
            <a:endParaRPr lang="en-US" sz="1000" dirty="0"/>
          </a:p>
        </p:txBody>
      </p:sp>
      <p:sp>
        <p:nvSpPr>
          <p:cNvPr id="32" name="Text 30"/>
          <p:cNvSpPr/>
          <p:nvPr/>
        </p:nvSpPr>
        <p:spPr>
          <a:xfrm>
            <a:off x="7909560" y="5175504"/>
            <a:ext cx="3200400" cy="182880"/>
          </a:xfrm>
          <a:prstGeom prst="rect">
            <a:avLst/>
          </a:prstGeom>
          <a:noFill/>
          <a:ln/>
        </p:spPr>
        <p:txBody>
          <a:bodyPr wrap="square" lIns="0" tIns="0" rIns="0" bIns="0" rtlCol="0" anchor="ctr"/>
          <a:lstStyle/>
          <a:p>
            <a:pPr marL="0" indent="0">
              <a:buNone/>
            </a:pPr>
            <a:r>
              <a:rPr lang="en-US" sz="1000" b="1" dirty="0">
                <a:solidFill>
                  <a:srgbClr val="263238"/>
                </a:solidFill>
              </a:rPr>
              <a:t>Financiamiento público permanente</a:t>
            </a:r>
            <a:endParaRPr lang="en-US" sz="1000" dirty="0"/>
          </a:p>
        </p:txBody>
      </p:sp>
      <p:sp>
        <p:nvSpPr>
          <p:cNvPr id="33" name="Text 31"/>
          <p:cNvSpPr/>
          <p:nvPr/>
        </p:nvSpPr>
        <p:spPr>
          <a:xfrm>
            <a:off x="777240" y="5788152"/>
            <a:ext cx="10515600" cy="329184"/>
          </a:xfrm>
          <a:prstGeom prst="rect">
            <a:avLst/>
          </a:prstGeom>
          <a:noFill/>
          <a:ln/>
        </p:spPr>
        <p:txBody>
          <a:bodyPr wrap="square" lIns="0" tIns="0" rIns="0" bIns="0" rtlCol="0" anchor="ctr"/>
          <a:lstStyle/>
          <a:p>
            <a:pPr marL="0" indent="0" algn="ctr">
              <a:buNone/>
            </a:pPr>
            <a:r>
              <a:rPr sz="1600" b="0" dirty="0">
                <a:solidFill>
                  <a:srgbClr val="1C3657"/>
                </a:solidFill>
                <a:latin typeface="Arial"/>
              </a:rPr>
              <a:t>La </a:t>
            </a:r>
            <a:r>
              <a:rPr sz="1600" b="0" dirty="0" err="1">
                <a:solidFill>
                  <a:srgbClr val="1C3657"/>
                </a:solidFill>
                <a:latin typeface="Arial"/>
              </a:rPr>
              <a:t>cobertura</a:t>
            </a:r>
            <a:r>
              <a:rPr sz="1600" b="0" dirty="0">
                <a:solidFill>
                  <a:srgbClr val="1C3657"/>
                </a:solidFill>
                <a:latin typeface="Arial"/>
              </a:rPr>
              <a:t> </a:t>
            </a:r>
            <a:r>
              <a:rPr sz="1600" b="0" dirty="0" err="1">
                <a:solidFill>
                  <a:srgbClr val="1C3657"/>
                </a:solidFill>
                <a:latin typeface="Arial"/>
              </a:rPr>
              <a:t>anual</a:t>
            </a:r>
            <a:r>
              <a:rPr sz="1600" b="0" dirty="0">
                <a:solidFill>
                  <a:srgbClr val="1C3657"/>
                </a:solidFill>
                <a:latin typeface="Arial"/>
              </a:rPr>
              <a:t> </a:t>
            </a:r>
            <a:r>
              <a:rPr sz="1600" b="0" dirty="0" err="1">
                <a:solidFill>
                  <a:srgbClr val="1C3657"/>
                </a:solidFill>
                <a:latin typeface="Arial"/>
              </a:rPr>
              <a:t>efectiva</a:t>
            </a:r>
            <a:r>
              <a:rPr sz="1600" b="0" dirty="0">
                <a:solidFill>
                  <a:srgbClr val="1C3657"/>
                </a:solidFill>
                <a:latin typeface="Arial"/>
              </a:rPr>
              <a:t> se </a:t>
            </a:r>
            <a:r>
              <a:rPr sz="1600" b="0" dirty="0" err="1">
                <a:solidFill>
                  <a:srgbClr val="1C3657"/>
                </a:solidFill>
                <a:latin typeface="Arial"/>
              </a:rPr>
              <a:t>definirá</a:t>
            </a:r>
            <a:r>
              <a:rPr sz="1600" b="0" dirty="0">
                <a:solidFill>
                  <a:srgbClr val="1C3657"/>
                </a:solidFill>
                <a:latin typeface="Arial"/>
              </a:rPr>
              <a:t> con la red de </a:t>
            </a:r>
            <a:r>
              <a:rPr sz="1600" b="0" dirty="0" err="1">
                <a:solidFill>
                  <a:srgbClr val="1C3657"/>
                </a:solidFill>
                <a:latin typeface="Arial"/>
              </a:rPr>
              <a:t>salud</a:t>
            </a:r>
            <a:r>
              <a:rPr sz="1600" b="0" dirty="0">
                <a:solidFill>
                  <a:srgbClr val="1C3657"/>
                </a:solidFill>
                <a:latin typeface="Arial"/>
              </a:rPr>
              <a:t>; la población </a:t>
            </a:r>
            <a:r>
              <a:rPr sz="1600" b="0" dirty="0" err="1">
                <a:solidFill>
                  <a:srgbClr val="1C3657"/>
                </a:solidFill>
                <a:latin typeface="Arial"/>
              </a:rPr>
              <a:t>potencial</a:t>
            </a:r>
            <a:r>
              <a:rPr sz="1600" b="0" dirty="0">
                <a:solidFill>
                  <a:srgbClr val="1C3657"/>
                </a:solidFill>
                <a:latin typeface="Arial"/>
              </a:rPr>
              <a:t> </a:t>
            </a:r>
            <a:endParaRPr lang="es-CL" sz="1600" b="0" dirty="0">
              <a:solidFill>
                <a:srgbClr val="1C3657"/>
              </a:solidFill>
              <a:latin typeface="Arial"/>
            </a:endParaRPr>
          </a:p>
          <a:p>
            <a:pPr marL="0" indent="0" algn="ctr">
              <a:buNone/>
            </a:pPr>
            <a:r>
              <a:rPr sz="1600" b="0" dirty="0" err="1">
                <a:solidFill>
                  <a:srgbClr val="1C3657"/>
                </a:solidFill>
                <a:latin typeface="Arial"/>
              </a:rPr>
              <a:t>identificada</a:t>
            </a:r>
            <a:r>
              <a:rPr sz="1600" b="0" dirty="0">
                <a:solidFill>
                  <a:srgbClr val="1C3657"/>
                </a:solidFill>
                <a:latin typeface="Arial"/>
              </a:rPr>
              <a:t> </a:t>
            </a:r>
            <a:r>
              <a:rPr sz="1600" b="0" dirty="0" err="1">
                <a:solidFill>
                  <a:srgbClr val="1C3657"/>
                </a:solidFill>
                <a:latin typeface="Arial"/>
              </a:rPr>
              <a:t>supera</a:t>
            </a:r>
            <a:r>
              <a:rPr sz="1600" b="0" dirty="0">
                <a:solidFill>
                  <a:srgbClr val="1C3657"/>
                </a:solidFill>
                <a:latin typeface="Arial"/>
              </a:rPr>
              <a:t> los </a:t>
            </a:r>
            <a:r>
              <a:rPr sz="1600" b="1" dirty="0">
                <a:solidFill>
                  <a:srgbClr val="1C3657"/>
                </a:solidFill>
                <a:latin typeface="Arial"/>
              </a:rPr>
              <a:t>1.500 </a:t>
            </a:r>
            <a:r>
              <a:rPr sz="1600" b="1" dirty="0" err="1">
                <a:solidFill>
                  <a:srgbClr val="1C3657"/>
                </a:solidFill>
                <a:latin typeface="Arial"/>
              </a:rPr>
              <a:t>usuarios</a:t>
            </a:r>
            <a:r>
              <a:rPr sz="1600" b="1" dirty="0">
                <a:solidFill>
                  <a:srgbClr val="1C3657"/>
                </a:solidFill>
                <a:latin typeface="Arial"/>
              </a:rPr>
              <a:t>.</a:t>
            </a:r>
            <a:endParaRPr lang="en-US" sz="1600" b="1" dirty="0"/>
          </a:p>
        </p:txBody>
      </p:sp>
      <p:sp>
        <p:nvSpPr>
          <p:cNvPr id="3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11</a:t>
            </a:fld>
            <a:endParaRPr lang="en-US"/>
          </a:p>
        </p:txBody>
      </p:sp>
      <p:pic>
        <p:nvPicPr>
          <p:cNvPr id="34" name="Picture 33" descr="Logo Rotary Quipué.jpeg"/>
          <p:cNvPicPr>
            <a:picLocks noChangeAspect="1"/>
          </p:cNvPicPr>
          <p:nvPr/>
        </p:nvPicPr>
        <p:blipFill>
          <a:blip r:embed="rId3"/>
          <a:stretch>
            <a:fillRect/>
          </a:stretch>
        </p:blipFill>
        <p:spPr>
          <a:xfrm>
            <a:off x="9875520" y="173735"/>
            <a:ext cx="1664452" cy="76441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ESCALABILIDAD</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De un centro comunal a un referente regional</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La propuesta plantea esta iniciativa como una primera etapa de un modelo integral para personas neurodivergentes.</a:t>
            </a:r>
            <a:endParaRPr lang="en-US" sz="1300" dirty="0"/>
          </a:p>
        </p:txBody>
      </p:sp>
      <p:sp>
        <p:nvSpPr>
          <p:cNvPr id="5" name="Shape 3"/>
          <p:cNvSpPr/>
          <p:nvPr/>
        </p:nvSpPr>
        <p:spPr>
          <a:xfrm>
            <a:off x="685800" y="2057400"/>
            <a:ext cx="3154680" cy="2468880"/>
          </a:xfrm>
          <a:prstGeom prst="roundRect">
            <a:avLst/>
          </a:prstGeom>
          <a:solidFill>
            <a:srgbClr val="FFF5DD"/>
          </a:solidFill>
          <a:ln w="12700">
            <a:solidFill>
              <a:srgbClr val="F5D998"/>
            </a:solidFill>
            <a:prstDash val="solid"/>
          </a:ln>
        </p:spPr>
        <p:txBody>
          <a:bodyPr/>
          <a:lstStyle/>
          <a:p>
            <a:endParaRPr lang="es-CL"/>
          </a:p>
        </p:txBody>
      </p:sp>
      <p:sp>
        <p:nvSpPr>
          <p:cNvPr id="6" name="Text 4"/>
          <p:cNvSpPr/>
          <p:nvPr/>
        </p:nvSpPr>
        <p:spPr>
          <a:xfrm>
            <a:off x="960120" y="2395728"/>
            <a:ext cx="548640" cy="548640"/>
          </a:xfrm>
          <a:prstGeom prst="rect">
            <a:avLst/>
          </a:prstGeom>
          <a:noFill/>
          <a:ln/>
        </p:spPr>
        <p:txBody>
          <a:bodyPr wrap="square" lIns="0" tIns="0" rIns="0" bIns="0" rtlCol="0" anchor="ctr"/>
          <a:lstStyle/>
          <a:p>
            <a:pPr marL="0" indent="0">
              <a:buNone/>
            </a:pPr>
            <a:r>
              <a:rPr lang="en-US" sz="3200" b="1" dirty="0">
                <a:solidFill>
                  <a:srgbClr val="F7A81B"/>
                </a:solidFill>
              </a:rPr>
              <a:t>1</a:t>
            </a:r>
            <a:endParaRPr lang="en-US" sz="3200" dirty="0"/>
          </a:p>
        </p:txBody>
      </p:sp>
      <p:sp>
        <p:nvSpPr>
          <p:cNvPr id="7" name="Text 5"/>
          <p:cNvSpPr/>
          <p:nvPr/>
        </p:nvSpPr>
        <p:spPr>
          <a:xfrm>
            <a:off x="1600200" y="2423160"/>
            <a:ext cx="1783080" cy="320040"/>
          </a:xfrm>
          <a:prstGeom prst="rect">
            <a:avLst/>
          </a:prstGeom>
          <a:noFill/>
          <a:ln/>
        </p:spPr>
        <p:txBody>
          <a:bodyPr wrap="square" lIns="0" tIns="0" rIns="0" bIns="0" rtlCol="0" anchor="ctr"/>
          <a:lstStyle/>
          <a:p>
            <a:pPr marL="0" indent="0">
              <a:buNone/>
            </a:pPr>
            <a:r>
              <a:rPr lang="en-US" sz="1700" b="1" dirty="0">
                <a:solidFill>
                  <a:srgbClr val="102D59"/>
                </a:solidFill>
              </a:rPr>
              <a:t>Consolidar Quilpué</a:t>
            </a:r>
            <a:endParaRPr lang="en-US" sz="1700" dirty="0"/>
          </a:p>
        </p:txBody>
      </p:sp>
      <p:sp>
        <p:nvSpPr>
          <p:cNvPr id="8" name="Text 6"/>
          <p:cNvSpPr/>
          <p:nvPr/>
        </p:nvSpPr>
        <p:spPr>
          <a:xfrm>
            <a:off x="960120" y="3154680"/>
            <a:ext cx="2560320" cy="868680"/>
          </a:xfrm>
          <a:prstGeom prst="rect">
            <a:avLst/>
          </a:prstGeom>
          <a:noFill/>
          <a:ln/>
        </p:spPr>
        <p:txBody>
          <a:bodyPr wrap="square" lIns="0" tIns="0" rIns="0" bIns="0" rtlCol="0" anchor="ctr">
            <a:normAutofit/>
          </a:bodyPr>
          <a:lstStyle/>
          <a:p>
            <a:pPr marL="0" indent="0">
              <a:buNone/>
            </a:pPr>
            <a:r>
              <a:rPr lang="en-US" sz="1150" dirty="0">
                <a:solidFill>
                  <a:srgbClr val="263238"/>
                </a:solidFill>
              </a:rPr>
              <a:t>Centro especializado que fortalece la Atención Primaria y articula salud, educación, desarrollo social y comunidad.</a:t>
            </a:r>
            <a:endParaRPr lang="en-US" sz="1150" dirty="0"/>
          </a:p>
        </p:txBody>
      </p:sp>
      <p:sp>
        <p:nvSpPr>
          <p:cNvPr id="9" name="Shape 7"/>
          <p:cNvSpPr/>
          <p:nvPr/>
        </p:nvSpPr>
        <p:spPr>
          <a:xfrm>
            <a:off x="3977640" y="2852928"/>
            <a:ext cx="594360" cy="777240"/>
          </a:xfrm>
          <a:prstGeom prst="chevron">
            <a:avLst/>
          </a:prstGeom>
          <a:solidFill>
            <a:srgbClr val="C9D7E4"/>
          </a:solidFill>
          <a:ln w="12700">
            <a:solidFill>
              <a:srgbClr val="C9D7E4"/>
            </a:solidFill>
            <a:prstDash val="solid"/>
          </a:ln>
        </p:spPr>
        <p:txBody>
          <a:bodyPr/>
          <a:lstStyle/>
          <a:p>
            <a:endParaRPr lang="es-CL"/>
          </a:p>
        </p:txBody>
      </p:sp>
      <p:sp>
        <p:nvSpPr>
          <p:cNvPr id="10" name="Shape 8"/>
          <p:cNvSpPr/>
          <p:nvPr/>
        </p:nvSpPr>
        <p:spPr>
          <a:xfrm>
            <a:off x="4709160" y="2057400"/>
            <a:ext cx="3154680" cy="2468880"/>
          </a:xfrm>
          <a:prstGeom prst="roundRect">
            <a:avLst/>
          </a:prstGeom>
          <a:solidFill>
            <a:srgbClr val="EAF3F8"/>
          </a:solidFill>
          <a:ln w="12700">
            <a:solidFill>
              <a:srgbClr val="C9DBEE"/>
            </a:solidFill>
            <a:prstDash val="solid"/>
          </a:ln>
        </p:spPr>
        <p:txBody>
          <a:bodyPr/>
          <a:lstStyle/>
          <a:p>
            <a:endParaRPr lang="es-CL"/>
          </a:p>
        </p:txBody>
      </p:sp>
      <p:sp>
        <p:nvSpPr>
          <p:cNvPr id="11" name="Text 9"/>
          <p:cNvSpPr/>
          <p:nvPr/>
        </p:nvSpPr>
        <p:spPr>
          <a:xfrm>
            <a:off x="4983480" y="2395728"/>
            <a:ext cx="548640" cy="548640"/>
          </a:xfrm>
          <a:prstGeom prst="rect">
            <a:avLst/>
          </a:prstGeom>
          <a:noFill/>
          <a:ln/>
        </p:spPr>
        <p:txBody>
          <a:bodyPr wrap="square" lIns="0" tIns="0" rIns="0" bIns="0" rtlCol="0" anchor="ctr"/>
          <a:lstStyle/>
          <a:p>
            <a:pPr marL="0" indent="0">
              <a:buNone/>
            </a:pPr>
            <a:r>
              <a:rPr lang="en-US" sz="3200" b="1" dirty="0">
                <a:solidFill>
                  <a:srgbClr val="00A2E0"/>
                </a:solidFill>
              </a:rPr>
              <a:t>2</a:t>
            </a:r>
            <a:endParaRPr lang="en-US" sz="3200" dirty="0"/>
          </a:p>
        </p:txBody>
      </p:sp>
      <p:sp>
        <p:nvSpPr>
          <p:cNvPr id="12" name="Text 10"/>
          <p:cNvSpPr/>
          <p:nvPr/>
        </p:nvSpPr>
        <p:spPr>
          <a:xfrm>
            <a:off x="5623560" y="2423160"/>
            <a:ext cx="1783080" cy="320040"/>
          </a:xfrm>
          <a:prstGeom prst="rect">
            <a:avLst/>
          </a:prstGeom>
          <a:noFill/>
          <a:ln/>
        </p:spPr>
        <p:txBody>
          <a:bodyPr wrap="square" lIns="0" tIns="0" rIns="0" bIns="0" rtlCol="0" anchor="ctr"/>
          <a:lstStyle/>
          <a:p>
            <a:pPr marL="0" indent="0">
              <a:buNone/>
            </a:pPr>
            <a:r>
              <a:rPr lang="en-US" sz="1700" b="1" dirty="0">
                <a:solidFill>
                  <a:srgbClr val="102D59"/>
                </a:solidFill>
              </a:rPr>
              <a:t>Medir y aprender</a:t>
            </a:r>
            <a:endParaRPr lang="en-US" sz="1700" dirty="0"/>
          </a:p>
        </p:txBody>
      </p:sp>
      <p:sp>
        <p:nvSpPr>
          <p:cNvPr id="13" name="Text 11"/>
          <p:cNvSpPr/>
          <p:nvPr/>
        </p:nvSpPr>
        <p:spPr>
          <a:xfrm>
            <a:off x="4983480" y="3154680"/>
            <a:ext cx="2560320" cy="868680"/>
          </a:xfrm>
          <a:prstGeom prst="rect">
            <a:avLst/>
          </a:prstGeom>
          <a:noFill/>
          <a:ln/>
        </p:spPr>
        <p:txBody>
          <a:bodyPr wrap="square" lIns="0" tIns="0" rIns="0" bIns="0" rtlCol="0" anchor="ctr">
            <a:normAutofit/>
          </a:bodyPr>
          <a:lstStyle/>
          <a:p>
            <a:pPr marL="0" indent="0">
              <a:buNone/>
            </a:pPr>
            <a:r>
              <a:rPr lang="en-US" sz="1150" dirty="0">
                <a:solidFill>
                  <a:srgbClr val="263238"/>
                </a:solidFill>
              </a:rPr>
              <a:t>Generar evidencia de acceso, coordinación, experiencia familiar y resultados para fortalecer el modelo.</a:t>
            </a:r>
            <a:endParaRPr lang="en-US" sz="1150" dirty="0"/>
          </a:p>
        </p:txBody>
      </p:sp>
      <p:sp>
        <p:nvSpPr>
          <p:cNvPr id="14" name="Shape 12"/>
          <p:cNvSpPr/>
          <p:nvPr/>
        </p:nvSpPr>
        <p:spPr>
          <a:xfrm>
            <a:off x="8001000" y="2852928"/>
            <a:ext cx="594360" cy="777240"/>
          </a:xfrm>
          <a:prstGeom prst="chevron">
            <a:avLst/>
          </a:prstGeom>
          <a:solidFill>
            <a:srgbClr val="C9D7E4"/>
          </a:solidFill>
          <a:ln w="12700">
            <a:solidFill>
              <a:srgbClr val="C9D7E4"/>
            </a:solidFill>
            <a:prstDash val="solid"/>
          </a:ln>
        </p:spPr>
        <p:txBody>
          <a:bodyPr/>
          <a:lstStyle/>
          <a:p>
            <a:endParaRPr lang="es-CL"/>
          </a:p>
        </p:txBody>
      </p:sp>
      <p:sp>
        <p:nvSpPr>
          <p:cNvPr id="15" name="Shape 13"/>
          <p:cNvSpPr/>
          <p:nvPr/>
        </p:nvSpPr>
        <p:spPr>
          <a:xfrm>
            <a:off x="8732520" y="2057400"/>
            <a:ext cx="2743200" cy="2468880"/>
          </a:xfrm>
          <a:prstGeom prst="roundRect">
            <a:avLst/>
          </a:prstGeom>
          <a:solidFill>
            <a:srgbClr val="E9F7EE"/>
          </a:solidFill>
          <a:ln w="12700">
            <a:solidFill>
              <a:srgbClr val="BFE2C9"/>
            </a:solidFill>
            <a:prstDash val="solid"/>
          </a:ln>
        </p:spPr>
        <p:txBody>
          <a:bodyPr/>
          <a:lstStyle/>
          <a:p>
            <a:endParaRPr lang="es-CL"/>
          </a:p>
        </p:txBody>
      </p:sp>
      <p:sp>
        <p:nvSpPr>
          <p:cNvPr id="16" name="Text 14"/>
          <p:cNvSpPr/>
          <p:nvPr/>
        </p:nvSpPr>
        <p:spPr>
          <a:xfrm>
            <a:off x="9006840" y="2395728"/>
            <a:ext cx="548640" cy="548640"/>
          </a:xfrm>
          <a:prstGeom prst="rect">
            <a:avLst/>
          </a:prstGeom>
          <a:noFill/>
          <a:ln/>
        </p:spPr>
        <p:txBody>
          <a:bodyPr wrap="square" lIns="0" tIns="0" rIns="0" bIns="0" rtlCol="0" anchor="ctr"/>
          <a:lstStyle/>
          <a:p>
            <a:pPr marL="0" indent="0">
              <a:buNone/>
            </a:pPr>
            <a:r>
              <a:rPr lang="en-US" sz="3200" b="1" dirty="0">
                <a:solidFill>
                  <a:srgbClr val="00A651"/>
                </a:solidFill>
              </a:rPr>
              <a:t>3</a:t>
            </a:r>
            <a:endParaRPr lang="en-US" sz="3200" dirty="0"/>
          </a:p>
        </p:txBody>
      </p:sp>
      <p:sp>
        <p:nvSpPr>
          <p:cNvPr id="17" name="Text 15"/>
          <p:cNvSpPr/>
          <p:nvPr/>
        </p:nvSpPr>
        <p:spPr>
          <a:xfrm>
            <a:off x="9646920" y="2423160"/>
            <a:ext cx="1508760" cy="475488"/>
          </a:xfrm>
          <a:prstGeom prst="rect">
            <a:avLst/>
          </a:prstGeom>
          <a:noFill/>
          <a:ln/>
        </p:spPr>
        <p:txBody>
          <a:bodyPr wrap="square" lIns="0" tIns="0" rIns="0" bIns="0" rtlCol="0" anchor="ctr">
            <a:normAutofit lnSpcReduction="10000"/>
          </a:bodyPr>
          <a:lstStyle/>
          <a:p>
            <a:pPr marL="0" indent="0">
              <a:buNone/>
            </a:pPr>
            <a:r>
              <a:rPr lang="en-US" sz="1600" b="1" dirty="0">
                <a:solidFill>
                  <a:srgbClr val="102D59"/>
                </a:solidFill>
              </a:rPr>
              <a:t>Referente regional</a:t>
            </a:r>
            <a:endParaRPr lang="en-US" sz="1600" dirty="0"/>
          </a:p>
        </p:txBody>
      </p:sp>
      <p:sp>
        <p:nvSpPr>
          <p:cNvPr id="18" name="Text 16"/>
          <p:cNvSpPr/>
          <p:nvPr/>
        </p:nvSpPr>
        <p:spPr>
          <a:xfrm>
            <a:off x="9006840" y="3154680"/>
            <a:ext cx="2148840" cy="868680"/>
          </a:xfrm>
          <a:prstGeom prst="rect">
            <a:avLst/>
          </a:prstGeom>
          <a:noFill/>
          <a:ln/>
        </p:spPr>
        <p:txBody>
          <a:bodyPr wrap="square" lIns="0" tIns="0" rIns="0" bIns="0" rtlCol="0" anchor="ctr">
            <a:normAutofit/>
          </a:bodyPr>
          <a:lstStyle/>
          <a:p>
            <a:pPr marL="0" indent="0">
              <a:buNone/>
            </a:pPr>
            <a:r>
              <a:rPr lang="en-US" sz="1150" dirty="0">
                <a:solidFill>
                  <a:srgbClr val="263238"/>
                </a:solidFill>
              </a:rPr>
              <a:t>Proyectar un modelo replicable y posicionar a Quilpué como una comuna líder en políticas públicas de inclusión.</a:t>
            </a:r>
            <a:endParaRPr lang="en-US" sz="1150" dirty="0"/>
          </a:p>
        </p:txBody>
      </p:sp>
      <p:sp>
        <p:nvSpPr>
          <p:cNvPr id="19" name="Text 17"/>
          <p:cNvSpPr/>
          <p:nvPr/>
        </p:nvSpPr>
        <p:spPr>
          <a:xfrm>
            <a:off x="1097280" y="5166360"/>
            <a:ext cx="9966960" cy="438912"/>
          </a:xfrm>
          <a:prstGeom prst="rect">
            <a:avLst/>
          </a:prstGeom>
          <a:noFill/>
          <a:ln/>
        </p:spPr>
        <p:txBody>
          <a:bodyPr wrap="square" lIns="0" tIns="0" rIns="0" bIns="0" rtlCol="0" anchor="ctr"/>
          <a:lstStyle/>
          <a:p>
            <a:pPr marL="0" indent="0" algn="ctr">
              <a:buNone/>
            </a:pPr>
            <a:r>
              <a:rPr lang="en-US" sz="2000" b="1" dirty="0">
                <a:solidFill>
                  <a:srgbClr val="17458F"/>
                </a:solidFill>
              </a:rPr>
              <a:t>Una inversión local con potencial de aprendizaje y réplica más allá de la comuna.</a:t>
            </a:r>
            <a:endParaRPr lang="en-US" sz="200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12</a:t>
            </a:fld>
            <a:endParaRPr lang="en-US"/>
          </a:p>
        </p:txBody>
      </p:sp>
      <p:pic>
        <p:nvPicPr>
          <p:cNvPr id="26" name="Picture 25" descr="Logo Rotary Quipué.jpeg"/>
          <p:cNvPicPr>
            <a:picLocks noChangeAspect="1"/>
          </p:cNvPicPr>
          <p:nvPr/>
        </p:nvPicPr>
        <p:blipFill>
          <a:blip r:embed="rId3"/>
          <a:stretch>
            <a:fillRect/>
          </a:stretch>
        </p:blipFill>
        <p:spPr>
          <a:xfrm>
            <a:off x="9646919" y="283463"/>
            <a:ext cx="1645317" cy="75562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02D59"/>
        </a:solidFill>
        <a:effectLst/>
      </p:bgPr>
    </p:bg>
    <p:spTree>
      <p:nvGrpSpPr>
        <p:cNvPr id="1" name=""/>
        <p:cNvGrpSpPr/>
        <p:nvPr/>
      </p:nvGrpSpPr>
      <p:grpSpPr>
        <a:xfrm>
          <a:off x="0" y="0"/>
          <a:ext cx="0" cy="0"/>
          <a:chOff x="0" y="0"/>
          <a:chExt cx="0" cy="0"/>
        </a:xfrm>
      </p:grpSpPr>
      <p:sp>
        <p:nvSpPr>
          <p:cNvPr id="3" name="Shape 1"/>
          <p:cNvSpPr/>
          <p:nvPr/>
        </p:nvSpPr>
        <p:spPr>
          <a:xfrm>
            <a:off x="1810512" y="448056"/>
            <a:ext cx="292608" cy="292608"/>
          </a:xfrm>
          <a:prstGeom prst="ellipse">
            <a:avLst/>
          </a:prstGeom>
          <a:solidFill>
            <a:srgbClr val="F7A81B"/>
          </a:solidFill>
          <a:ln w="12700">
            <a:solidFill>
              <a:srgbClr val="F7A81B"/>
            </a:solidFill>
            <a:prstDash val="solid"/>
          </a:ln>
        </p:spPr>
        <p:txBody>
          <a:bodyPr/>
          <a:lstStyle/>
          <a:p>
            <a:endParaRPr/>
          </a:p>
        </p:txBody>
      </p:sp>
      <p:sp>
        <p:nvSpPr>
          <p:cNvPr id="5" name="Text 3"/>
          <p:cNvSpPr/>
          <p:nvPr/>
        </p:nvSpPr>
        <p:spPr>
          <a:xfrm>
            <a:off x="685800" y="1417320"/>
            <a:ext cx="6583680" cy="1234440"/>
          </a:xfrm>
          <a:prstGeom prst="rect">
            <a:avLst/>
          </a:prstGeom>
          <a:noFill/>
          <a:ln/>
        </p:spPr>
        <p:txBody>
          <a:bodyPr wrap="square" lIns="0" tIns="0" rIns="0" bIns="0" rtlCol="0" anchor="ctr">
            <a:normAutofit fontScale="92500"/>
          </a:bodyPr>
          <a:lstStyle/>
          <a:p>
            <a:pPr marL="0" indent="0">
              <a:buNone/>
            </a:pPr>
            <a:r>
              <a:rPr lang="en-US" sz="3200" b="1" dirty="0">
                <a:solidFill>
                  <a:srgbClr val="FFFFFF"/>
                </a:solidFill>
              </a:rPr>
              <a:t>UNA NUEVA MISIÓN</a:t>
            </a:r>
            <a:endParaRPr lang="en-US" sz="3200" dirty="0"/>
          </a:p>
          <a:p>
            <a:pPr marL="0" indent="0">
              <a:buNone/>
            </a:pPr>
            <a:r>
              <a:rPr lang="en-US" sz="3200" b="1" dirty="0">
                <a:solidFill>
                  <a:srgbClr val="FFFFFF"/>
                </a:solidFill>
              </a:rPr>
              <a:t>PARA UN LEGADO QUE CONTINÚA</a:t>
            </a:r>
            <a:endParaRPr lang="en-US" sz="3200" dirty="0"/>
          </a:p>
        </p:txBody>
      </p:sp>
      <p:sp>
        <p:nvSpPr>
          <p:cNvPr id="6" name="Text 4"/>
          <p:cNvSpPr/>
          <p:nvPr/>
        </p:nvSpPr>
        <p:spPr>
          <a:xfrm>
            <a:off x="713232" y="2944368"/>
            <a:ext cx="5715000" cy="1234440"/>
          </a:xfrm>
          <a:prstGeom prst="rect">
            <a:avLst/>
          </a:prstGeom>
          <a:noFill/>
          <a:ln/>
        </p:spPr>
        <p:txBody>
          <a:bodyPr wrap="square" lIns="0" tIns="0" rIns="0" bIns="0" rtlCol="0" anchor="ctr">
            <a:normAutofit/>
          </a:bodyPr>
          <a:lstStyle/>
          <a:p>
            <a:pPr marL="0" indent="0">
              <a:buNone/>
            </a:pPr>
            <a:r>
              <a:rPr sz="1400" b="0" dirty="0" err="1">
                <a:solidFill>
                  <a:srgbClr val="FFFFFF"/>
                </a:solidFill>
                <a:latin typeface="Arial"/>
              </a:rPr>
              <a:t>Solicitamos</a:t>
            </a:r>
            <a:r>
              <a:rPr sz="1400" b="0" dirty="0">
                <a:solidFill>
                  <a:srgbClr val="FFFFFF"/>
                </a:solidFill>
                <a:latin typeface="Arial"/>
              </a:rPr>
              <a:t> USD 30.000 para </a:t>
            </a:r>
            <a:r>
              <a:rPr sz="1400" b="0" dirty="0" err="1">
                <a:solidFill>
                  <a:srgbClr val="FFFFFF"/>
                </a:solidFill>
                <a:latin typeface="Arial"/>
              </a:rPr>
              <a:t>equipar</a:t>
            </a:r>
            <a:r>
              <a:rPr sz="1400" b="0" dirty="0">
                <a:solidFill>
                  <a:srgbClr val="FFFFFF"/>
                </a:solidFill>
                <a:latin typeface="Arial"/>
              </a:rPr>
              <a:t> </a:t>
            </a:r>
            <a:r>
              <a:rPr sz="1400" b="0" dirty="0" err="1">
                <a:solidFill>
                  <a:srgbClr val="FFFFFF"/>
                </a:solidFill>
                <a:latin typeface="Arial"/>
              </a:rPr>
              <a:t>el</a:t>
            </a:r>
            <a:r>
              <a:rPr sz="1400" b="0" dirty="0">
                <a:solidFill>
                  <a:srgbClr val="FFFFFF"/>
                </a:solidFill>
                <a:latin typeface="Arial"/>
              </a:rPr>
              <a:t> Centro Integral de </a:t>
            </a:r>
            <a:r>
              <a:rPr sz="1400" b="0" dirty="0" err="1">
                <a:solidFill>
                  <a:srgbClr val="FFFFFF"/>
                </a:solidFill>
                <a:latin typeface="Arial"/>
              </a:rPr>
              <a:t>Atención</a:t>
            </a:r>
            <a:r>
              <a:rPr sz="1400" b="0" dirty="0">
                <a:solidFill>
                  <a:srgbClr val="FFFFFF"/>
                </a:solidFill>
                <a:latin typeface="Arial"/>
              </a:rPr>
              <a:t> Primaria </a:t>
            </a:r>
            <a:r>
              <a:rPr sz="1400" b="0" dirty="0" err="1">
                <a:solidFill>
                  <a:srgbClr val="FFFFFF"/>
                </a:solidFill>
                <a:latin typeface="Arial"/>
              </a:rPr>
              <a:t>Especializada</a:t>
            </a:r>
            <a:r>
              <a:rPr sz="1400" b="0" dirty="0">
                <a:solidFill>
                  <a:srgbClr val="FFFFFF"/>
                </a:solidFill>
                <a:latin typeface="Arial"/>
              </a:rPr>
              <a:t> y </a:t>
            </a:r>
            <a:r>
              <a:rPr sz="1400" b="0" dirty="0" err="1">
                <a:solidFill>
                  <a:srgbClr val="FFFFFF"/>
                </a:solidFill>
                <a:latin typeface="Arial"/>
              </a:rPr>
              <a:t>convertir</a:t>
            </a:r>
            <a:r>
              <a:rPr sz="1400" b="0" dirty="0">
                <a:solidFill>
                  <a:srgbClr val="FFFFFF"/>
                </a:solidFill>
                <a:latin typeface="Arial"/>
              </a:rPr>
              <a:t> un </a:t>
            </a:r>
            <a:r>
              <a:rPr sz="1400" b="0" dirty="0" err="1">
                <a:solidFill>
                  <a:srgbClr val="FFFFFF"/>
                </a:solidFill>
                <a:latin typeface="Arial"/>
              </a:rPr>
              <a:t>patrimonio</a:t>
            </a:r>
            <a:r>
              <a:rPr sz="1400" b="0" dirty="0">
                <a:solidFill>
                  <a:srgbClr val="FFFFFF"/>
                </a:solidFill>
                <a:latin typeface="Arial"/>
              </a:rPr>
              <a:t> </a:t>
            </a:r>
            <a:r>
              <a:rPr sz="1400" b="0" dirty="0" err="1">
                <a:solidFill>
                  <a:srgbClr val="FFFFFF"/>
                </a:solidFill>
                <a:latin typeface="Arial"/>
              </a:rPr>
              <a:t>histórico</a:t>
            </a:r>
            <a:r>
              <a:rPr sz="1400" b="0" dirty="0">
                <a:solidFill>
                  <a:srgbClr val="FFFFFF"/>
                </a:solidFill>
                <a:latin typeface="Arial"/>
              </a:rPr>
              <a:t> de Rotary </a:t>
            </a:r>
            <a:r>
              <a:rPr sz="1400" b="0" dirty="0" err="1">
                <a:solidFill>
                  <a:srgbClr val="FFFFFF"/>
                </a:solidFill>
                <a:latin typeface="Arial"/>
              </a:rPr>
              <a:t>en</a:t>
            </a:r>
            <a:r>
              <a:rPr sz="1400" b="0" dirty="0">
                <a:solidFill>
                  <a:srgbClr val="FFFFFF"/>
                </a:solidFill>
                <a:latin typeface="Arial"/>
              </a:rPr>
              <a:t> </a:t>
            </a:r>
            <a:r>
              <a:rPr sz="1400" b="0" dirty="0" err="1">
                <a:solidFill>
                  <a:srgbClr val="FFFFFF"/>
                </a:solidFill>
                <a:latin typeface="Arial"/>
              </a:rPr>
              <a:t>capacidad</a:t>
            </a:r>
            <a:r>
              <a:rPr sz="1400" b="0" dirty="0">
                <a:solidFill>
                  <a:srgbClr val="FFFFFF"/>
                </a:solidFill>
                <a:latin typeface="Arial"/>
              </a:rPr>
              <a:t> </a:t>
            </a:r>
            <a:r>
              <a:rPr sz="1400" b="0" dirty="0" err="1">
                <a:solidFill>
                  <a:srgbClr val="FFFFFF"/>
                </a:solidFill>
                <a:latin typeface="Arial"/>
              </a:rPr>
              <a:t>concreta</a:t>
            </a:r>
            <a:r>
              <a:rPr sz="1400" b="0" dirty="0">
                <a:solidFill>
                  <a:srgbClr val="FFFFFF"/>
                </a:solidFill>
                <a:latin typeface="Arial"/>
              </a:rPr>
              <a:t> de </a:t>
            </a:r>
            <a:r>
              <a:rPr sz="1400" b="0" dirty="0" err="1">
                <a:solidFill>
                  <a:srgbClr val="FFFFFF"/>
                </a:solidFill>
                <a:latin typeface="Arial"/>
              </a:rPr>
              <a:t>atención</a:t>
            </a:r>
            <a:r>
              <a:rPr sz="1400" b="0" dirty="0">
                <a:solidFill>
                  <a:srgbClr val="FFFFFF"/>
                </a:solidFill>
                <a:latin typeface="Arial"/>
              </a:rPr>
              <a:t> para </a:t>
            </a:r>
            <a:r>
              <a:rPr sz="1400" b="0" dirty="0" err="1">
                <a:solidFill>
                  <a:srgbClr val="FFFFFF"/>
                </a:solidFill>
                <a:latin typeface="Arial"/>
              </a:rPr>
              <a:t>más</a:t>
            </a:r>
            <a:r>
              <a:rPr sz="1400" b="0" dirty="0">
                <a:solidFill>
                  <a:srgbClr val="FFFFFF"/>
                </a:solidFill>
                <a:latin typeface="Arial"/>
              </a:rPr>
              <a:t> de 1.500 </a:t>
            </a:r>
            <a:r>
              <a:rPr sz="1400" b="0" dirty="0" err="1">
                <a:solidFill>
                  <a:srgbClr val="FFFFFF"/>
                </a:solidFill>
                <a:latin typeface="Arial"/>
              </a:rPr>
              <a:t>potenciales</a:t>
            </a:r>
            <a:r>
              <a:rPr sz="1400" b="0" dirty="0">
                <a:solidFill>
                  <a:srgbClr val="FFFFFF"/>
                </a:solidFill>
                <a:latin typeface="Arial"/>
              </a:rPr>
              <a:t> </a:t>
            </a:r>
            <a:r>
              <a:rPr sz="1400" b="0" dirty="0" err="1">
                <a:solidFill>
                  <a:srgbClr val="FFFFFF"/>
                </a:solidFill>
                <a:latin typeface="Arial"/>
              </a:rPr>
              <a:t>usuarios</a:t>
            </a:r>
            <a:r>
              <a:rPr sz="1400" b="0" dirty="0">
                <a:solidFill>
                  <a:srgbClr val="FFFFFF"/>
                </a:solidFill>
                <a:latin typeface="Arial"/>
              </a:rPr>
              <a:t> de </a:t>
            </a:r>
            <a:r>
              <a:rPr sz="1400" b="0" dirty="0" err="1">
                <a:solidFill>
                  <a:srgbClr val="FFFFFF"/>
                </a:solidFill>
                <a:latin typeface="Arial"/>
              </a:rPr>
              <a:t>Quilpué</a:t>
            </a:r>
            <a:r>
              <a:rPr sz="1400" b="0" dirty="0">
                <a:solidFill>
                  <a:srgbClr val="FFFFFF"/>
                </a:solidFill>
                <a:latin typeface="Arial"/>
              </a:rPr>
              <a:t> y sus </a:t>
            </a:r>
            <a:r>
              <a:rPr sz="1400" b="0" dirty="0" err="1">
                <a:solidFill>
                  <a:srgbClr val="FFFFFF"/>
                </a:solidFill>
                <a:latin typeface="Arial"/>
              </a:rPr>
              <a:t>familias</a:t>
            </a:r>
            <a:r>
              <a:rPr sz="1400" b="0" dirty="0">
                <a:solidFill>
                  <a:srgbClr val="FFFFFF"/>
                </a:solidFill>
                <a:latin typeface="Arial"/>
              </a:rPr>
              <a:t>.</a:t>
            </a:r>
            <a:endParaRPr lang="en-US" sz="1800" dirty="0"/>
          </a:p>
        </p:txBody>
      </p:sp>
      <p:sp>
        <p:nvSpPr>
          <p:cNvPr id="7" name="Text 5"/>
          <p:cNvSpPr/>
          <p:nvPr/>
        </p:nvSpPr>
        <p:spPr>
          <a:xfrm>
            <a:off x="645414" y="4237482"/>
            <a:ext cx="5212080" cy="365760"/>
          </a:xfrm>
          <a:prstGeom prst="rect">
            <a:avLst/>
          </a:prstGeom>
          <a:noFill/>
          <a:ln/>
        </p:spPr>
        <p:txBody>
          <a:bodyPr wrap="square" lIns="0" tIns="0" rIns="0" bIns="0" rtlCol="0" anchor="ctr"/>
          <a:lstStyle/>
          <a:p>
            <a:pPr marL="0" indent="0">
              <a:buNone/>
            </a:pPr>
            <a:r>
              <a:rPr lang="en-US" sz="1700" b="1" i="1" dirty="0">
                <a:solidFill>
                  <a:srgbClr val="F7A81B"/>
                </a:solidFill>
              </a:rPr>
              <a:t>“El mismo compromiso. Una nueva misión.”</a:t>
            </a:r>
            <a:endParaRPr lang="en-US" sz="1700" dirty="0"/>
          </a:p>
        </p:txBody>
      </p:sp>
      <p:sp>
        <p:nvSpPr>
          <p:cNvPr id="9" name="Shape 6"/>
          <p:cNvSpPr/>
          <p:nvPr/>
        </p:nvSpPr>
        <p:spPr>
          <a:xfrm>
            <a:off x="7181850" y="0"/>
            <a:ext cx="681990" cy="6858000"/>
          </a:xfrm>
          <a:prstGeom prst="rect">
            <a:avLst/>
          </a:prstGeom>
          <a:solidFill>
            <a:srgbClr val="102D59">
              <a:alpha val="85000"/>
            </a:srgbClr>
          </a:solidFill>
          <a:ln w="12700">
            <a:solidFill>
              <a:srgbClr val="102D59">
                <a:alpha val="0"/>
              </a:srgbClr>
            </a:solidFill>
            <a:prstDash val="solid"/>
          </a:ln>
        </p:spPr>
        <p:txBody>
          <a:bodyPr/>
          <a:lstStyle/>
          <a:p>
            <a:endParaRPr/>
          </a:p>
        </p:txBody>
      </p:sp>
      <p:sp>
        <p:nvSpPr>
          <p:cNvPr id="10" name="Text 7"/>
          <p:cNvSpPr/>
          <p:nvPr/>
        </p:nvSpPr>
        <p:spPr>
          <a:xfrm>
            <a:off x="713232" y="6053328"/>
            <a:ext cx="5120640" cy="256032"/>
          </a:xfrm>
          <a:prstGeom prst="rect">
            <a:avLst/>
          </a:prstGeom>
          <a:noFill/>
          <a:ln/>
        </p:spPr>
        <p:txBody>
          <a:bodyPr wrap="square" lIns="0" tIns="0" rIns="0" bIns="0" rtlCol="0" anchor="ctr"/>
          <a:lstStyle/>
          <a:p>
            <a:pPr marL="0" indent="0">
              <a:buNone/>
            </a:pPr>
            <a:endParaRPr lang="en-US" sz="1100" dirty="0"/>
          </a:p>
        </p:txBody>
      </p:sp>
      <p:pic>
        <p:nvPicPr>
          <p:cNvPr id="11" name="Picture 10" descr="Logo Rotary Quipué.jpeg"/>
          <p:cNvPicPr>
            <a:picLocks noChangeAspect="1"/>
          </p:cNvPicPr>
          <p:nvPr/>
        </p:nvPicPr>
        <p:blipFill>
          <a:blip r:embed="rId3"/>
          <a:stretch>
            <a:fillRect/>
          </a:stretch>
        </p:blipFill>
        <p:spPr>
          <a:xfrm>
            <a:off x="320040" y="146304"/>
            <a:ext cx="1965960" cy="932688"/>
          </a:xfrm>
          <a:prstGeom prst="rect">
            <a:avLst/>
          </a:prstGeom>
          <a:ln>
            <a:noFill/>
          </a:ln>
          <a:effectLst>
            <a:softEdge rad="112500"/>
          </a:effectLst>
        </p:spPr>
      </p:pic>
      <p:pic>
        <p:nvPicPr>
          <p:cNvPr id="4" name="Imagen 3">
            <a:extLst>
              <a:ext uri="{FF2B5EF4-FFF2-40B4-BE49-F238E27FC236}">
                <a16:creationId xmlns:a16="http://schemas.microsoft.com/office/drawing/2014/main" id="{29218568-CA69-4888-A88D-4A6142124CA9}"/>
              </a:ext>
            </a:extLst>
          </p:cNvPr>
          <p:cNvPicPr>
            <a:picLocks noChangeAspect="1"/>
          </p:cNvPicPr>
          <p:nvPr/>
        </p:nvPicPr>
        <p:blipFill>
          <a:blip r:embed="rId4"/>
          <a:stretch>
            <a:fillRect/>
          </a:stretch>
        </p:blipFill>
        <p:spPr>
          <a:xfrm>
            <a:off x="7872412" y="566738"/>
            <a:ext cx="3633788" cy="5445704"/>
          </a:xfrm>
          <a:prstGeom prst="rect">
            <a:avLst/>
          </a:prstGeom>
        </p:spPr>
      </p:pic>
      <p:sp>
        <p:nvSpPr>
          <p:cNvPr id="12" name="CuadroTexto 11">
            <a:extLst>
              <a:ext uri="{FF2B5EF4-FFF2-40B4-BE49-F238E27FC236}">
                <a16:creationId xmlns:a16="http://schemas.microsoft.com/office/drawing/2014/main" id="{0250ED6F-79A2-4C96-AA10-238598867F70}"/>
              </a:ext>
            </a:extLst>
          </p:cNvPr>
          <p:cNvSpPr txBox="1"/>
          <p:nvPr/>
        </p:nvSpPr>
        <p:spPr>
          <a:xfrm>
            <a:off x="8796528" y="6181344"/>
            <a:ext cx="2066925" cy="369332"/>
          </a:xfrm>
          <a:prstGeom prst="rect">
            <a:avLst/>
          </a:prstGeom>
          <a:noFill/>
        </p:spPr>
        <p:txBody>
          <a:bodyPr wrap="square" rtlCol="0">
            <a:spAutoFit/>
          </a:bodyPr>
          <a:lstStyle/>
          <a:p>
            <a:r>
              <a:rPr lang="es-MX" dirty="0">
                <a:solidFill>
                  <a:schemeClr val="bg1"/>
                </a:solidFill>
              </a:rPr>
              <a:t>KIT SENSORIAL</a:t>
            </a:r>
            <a:endParaRPr lang="es-CL" dirty="0">
              <a:solidFill>
                <a:schemeClr val="bg1"/>
              </a:solidFill>
            </a:endParaRPr>
          </a:p>
        </p:txBody>
      </p:sp>
      <p:sp>
        <p:nvSpPr>
          <p:cNvPr id="13" name="CuadroTexto 12">
            <a:extLst>
              <a:ext uri="{FF2B5EF4-FFF2-40B4-BE49-F238E27FC236}">
                <a16:creationId xmlns:a16="http://schemas.microsoft.com/office/drawing/2014/main" id="{E7256DF3-E4E7-4496-8FD6-0534F0EB14FF}"/>
              </a:ext>
            </a:extLst>
          </p:cNvPr>
          <p:cNvSpPr txBox="1"/>
          <p:nvPr/>
        </p:nvSpPr>
        <p:spPr>
          <a:xfrm>
            <a:off x="502539" y="5005119"/>
            <a:ext cx="5925693" cy="646331"/>
          </a:xfrm>
          <a:prstGeom prst="rect">
            <a:avLst/>
          </a:prstGeom>
          <a:noFill/>
        </p:spPr>
        <p:txBody>
          <a:bodyPr wrap="square" rtlCol="0">
            <a:spAutoFit/>
          </a:bodyPr>
          <a:lstStyle/>
          <a:p>
            <a:pPr algn="ctr"/>
            <a:r>
              <a:rPr lang="es-MX" dirty="0">
                <a:solidFill>
                  <a:srgbClr val="FF0000"/>
                </a:solidFill>
              </a:rPr>
              <a:t>Los niños con neurodivergencia de Quilpué, necesitan TU APORTE</a:t>
            </a:r>
            <a:endParaRPr lang="es-CL" dirty="0">
              <a:solidFill>
                <a:srgbClr val="FF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LA OPORTUNIDAD</a:t>
            </a:r>
            <a:endParaRPr lang="en-US" sz="1000" dirty="0"/>
          </a:p>
        </p:txBody>
      </p:sp>
      <p:sp>
        <p:nvSpPr>
          <p:cNvPr id="3" name="Text 1"/>
          <p:cNvSpPr/>
          <p:nvPr/>
        </p:nvSpPr>
        <p:spPr>
          <a:xfrm>
            <a:off x="502920" y="475488"/>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Un legado de 88 años puede responder al desafío de hoy</a:t>
            </a:r>
            <a:endParaRPr lang="en-US" sz="2700" dirty="0"/>
          </a:p>
        </p:txBody>
      </p:sp>
      <p:sp>
        <p:nvSpPr>
          <p:cNvPr id="4" name="Text 2"/>
          <p:cNvSpPr/>
          <p:nvPr/>
        </p:nvSpPr>
        <p:spPr>
          <a:xfrm>
            <a:off x="559922" y="1078576"/>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Un inmueble histórico de Rotary puede iniciar una nueva etapa de servicio comunitario.</a:t>
            </a:r>
            <a:endParaRPr lang="en-US" sz="1300" dirty="0"/>
          </a:p>
        </p:txBody>
      </p:sp>
      <p:pic>
        <p:nvPicPr>
          <p:cNvPr id="5" name="Image 0" descr="/mnt/data/Recife 6.jpeg"/>
          <p:cNvPicPr>
            <a:picLocks noChangeAspect="1"/>
          </p:cNvPicPr>
          <p:nvPr/>
        </p:nvPicPr>
        <p:blipFill>
          <a:blip r:embed="rId3"/>
          <a:stretch>
            <a:fillRect/>
          </a:stretch>
        </p:blipFill>
        <p:spPr>
          <a:xfrm>
            <a:off x="559922" y="1536192"/>
            <a:ext cx="4892040" cy="3246120"/>
          </a:xfrm>
          <a:prstGeom prst="rect">
            <a:avLst/>
          </a:prstGeom>
        </p:spPr>
      </p:pic>
      <p:sp>
        <p:nvSpPr>
          <p:cNvPr id="6" name="Shape 3"/>
          <p:cNvSpPr/>
          <p:nvPr/>
        </p:nvSpPr>
        <p:spPr>
          <a:xfrm>
            <a:off x="5715000" y="1469185"/>
            <a:ext cx="5806440" cy="2972186"/>
          </a:xfrm>
          <a:prstGeom prst="roundRect">
            <a:avLst/>
          </a:prstGeom>
          <a:solidFill>
            <a:srgbClr val="FFFFFF"/>
          </a:solidFill>
          <a:ln w="12700">
            <a:solidFill>
              <a:srgbClr val="DDE3E7"/>
            </a:solidFill>
            <a:prstDash val="solid"/>
          </a:ln>
        </p:spPr>
        <p:txBody>
          <a:bodyPr/>
          <a:lstStyle/>
          <a:p>
            <a:endParaRPr/>
          </a:p>
        </p:txBody>
      </p:sp>
      <p:sp>
        <p:nvSpPr>
          <p:cNvPr id="7" name="Text 4"/>
          <p:cNvSpPr/>
          <p:nvPr/>
        </p:nvSpPr>
        <p:spPr>
          <a:xfrm>
            <a:off x="6172200" y="1818705"/>
            <a:ext cx="1143000" cy="475488"/>
          </a:xfrm>
          <a:prstGeom prst="rect">
            <a:avLst/>
          </a:prstGeom>
          <a:noFill/>
          <a:ln/>
        </p:spPr>
        <p:txBody>
          <a:bodyPr wrap="square" lIns="0" tIns="0" rIns="0" bIns="0" rtlCol="0" anchor="ctr"/>
          <a:lstStyle/>
          <a:p>
            <a:pPr marL="0" indent="0">
              <a:buNone/>
            </a:pPr>
            <a:r>
              <a:rPr lang="en-US" sz="2800" b="1" dirty="0">
                <a:solidFill>
                  <a:srgbClr val="F7A81B"/>
                </a:solidFill>
              </a:rPr>
              <a:t>1938</a:t>
            </a:r>
            <a:endParaRPr lang="en-US" sz="2800" dirty="0"/>
          </a:p>
        </p:txBody>
      </p:sp>
      <p:sp>
        <p:nvSpPr>
          <p:cNvPr id="8" name="Text 5"/>
          <p:cNvSpPr/>
          <p:nvPr/>
        </p:nvSpPr>
        <p:spPr>
          <a:xfrm>
            <a:off x="7360920" y="1882713"/>
            <a:ext cx="3611880" cy="320040"/>
          </a:xfrm>
          <a:prstGeom prst="rect">
            <a:avLst/>
          </a:prstGeom>
          <a:noFill/>
          <a:ln/>
        </p:spPr>
        <p:txBody>
          <a:bodyPr wrap="square" lIns="0" tIns="0" rIns="0" bIns="0" rtlCol="0" anchor="ctr"/>
          <a:lstStyle/>
          <a:p>
            <a:pPr marL="0" indent="0">
              <a:buNone/>
            </a:pPr>
            <a:r>
              <a:rPr lang="en-US" sz="1400" b="1" dirty="0">
                <a:solidFill>
                  <a:srgbClr val="102D59"/>
                </a:solidFill>
              </a:rPr>
              <a:t>Fundación del Rotary Club de Quilpué</a:t>
            </a:r>
            <a:endParaRPr lang="en-US" sz="1400" dirty="0"/>
          </a:p>
        </p:txBody>
      </p:sp>
      <p:sp>
        <p:nvSpPr>
          <p:cNvPr id="9" name="Text 6"/>
          <p:cNvSpPr/>
          <p:nvPr/>
        </p:nvSpPr>
        <p:spPr>
          <a:xfrm>
            <a:off x="6172200" y="2486217"/>
            <a:ext cx="4892040" cy="1078992"/>
          </a:xfrm>
          <a:prstGeom prst="rect">
            <a:avLst/>
          </a:prstGeom>
          <a:noFill/>
          <a:ln/>
        </p:spPr>
        <p:txBody>
          <a:bodyPr wrap="square" lIns="0" tIns="0" rIns="0" bIns="0" rtlCol="0" anchor="ctr">
            <a:normAutofit/>
          </a:bodyPr>
          <a:lstStyle/>
          <a:p>
            <a:pPr marL="0" indent="0">
              <a:buNone/>
            </a:pPr>
            <a:r>
              <a:rPr lang="en-US" sz="1300" dirty="0">
                <a:solidFill>
                  <a:srgbClr val="263238"/>
                </a:solidFill>
              </a:rPr>
              <a:t>Durante décadas, el inmueble de calle Valencia N.º 1435 estuvo al servicio de las familias del Hospital de Quilpué. El traslado del jardín infantil al nuevo Hospital Provincial Marga Marga abre una oportunidad excepcional: renovar su misión social.</a:t>
            </a:r>
            <a:endParaRPr lang="en-US" sz="1300" dirty="0"/>
          </a:p>
        </p:txBody>
      </p:sp>
      <p:sp>
        <p:nvSpPr>
          <p:cNvPr id="10" name="Text 7"/>
          <p:cNvSpPr/>
          <p:nvPr/>
        </p:nvSpPr>
        <p:spPr>
          <a:xfrm>
            <a:off x="6172200" y="3802953"/>
            <a:ext cx="658368" cy="292608"/>
          </a:xfrm>
          <a:prstGeom prst="rect">
            <a:avLst/>
          </a:prstGeom>
          <a:noFill/>
          <a:ln/>
        </p:spPr>
        <p:txBody>
          <a:bodyPr wrap="square" lIns="0" tIns="0" rIns="0" bIns="0" rtlCol="0" anchor="ctr"/>
          <a:lstStyle/>
          <a:p>
            <a:pPr marL="0" indent="0">
              <a:buNone/>
            </a:pPr>
            <a:r>
              <a:rPr lang="en-US" sz="1500" b="1" dirty="0">
                <a:solidFill>
                  <a:srgbClr val="17458F"/>
                </a:solidFill>
              </a:rPr>
              <a:t>HOY</a:t>
            </a:r>
            <a:endParaRPr lang="en-US" sz="1500" dirty="0"/>
          </a:p>
        </p:txBody>
      </p:sp>
      <p:sp>
        <p:nvSpPr>
          <p:cNvPr id="11" name="Text 8"/>
          <p:cNvSpPr/>
          <p:nvPr/>
        </p:nvSpPr>
        <p:spPr>
          <a:xfrm>
            <a:off x="6903720" y="3766377"/>
            <a:ext cx="4160520" cy="594360"/>
          </a:xfrm>
          <a:prstGeom prst="rect">
            <a:avLst/>
          </a:prstGeom>
          <a:noFill/>
          <a:ln/>
        </p:spPr>
        <p:txBody>
          <a:bodyPr wrap="square" lIns="0" tIns="0" rIns="0" bIns="0" rtlCol="0" anchor="ctr">
            <a:normAutofit/>
          </a:bodyPr>
          <a:lstStyle/>
          <a:p>
            <a:pPr marL="0" indent="0">
              <a:buNone/>
            </a:pPr>
            <a:r>
              <a:rPr lang="en-US" sz="1300" b="1" dirty="0">
                <a:solidFill>
                  <a:srgbClr val="102D59"/>
                </a:solidFill>
              </a:rPr>
              <a:t>Transformarlo en un centro especializado, inclusivo y sostenible para personas neurodivergentes y sus familias.</a:t>
            </a:r>
            <a:endParaRPr lang="en-US" sz="130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2</a:t>
            </a:fld>
            <a:endParaRPr lang="en-US"/>
          </a:p>
        </p:txBody>
      </p:sp>
      <p:pic>
        <p:nvPicPr>
          <p:cNvPr id="26" name="Picture 25" descr="Corporación Yumbrel.png"/>
          <p:cNvPicPr>
            <a:picLocks noChangeAspect="1"/>
          </p:cNvPicPr>
          <p:nvPr/>
        </p:nvPicPr>
        <p:blipFill>
          <a:blip r:embed="rId4"/>
          <a:stretch>
            <a:fillRect/>
          </a:stretch>
        </p:blipFill>
        <p:spPr>
          <a:xfrm>
            <a:off x="6308964" y="4705716"/>
            <a:ext cx="2870662" cy="1722397"/>
          </a:xfrm>
          <a:prstGeom prst="rect">
            <a:avLst/>
          </a:prstGeom>
        </p:spPr>
      </p:pic>
      <p:sp>
        <p:nvSpPr>
          <p:cNvPr id="27" name="Rounded Rectangle 26"/>
          <p:cNvSpPr/>
          <p:nvPr/>
        </p:nvSpPr>
        <p:spPr>
          <a:xfrm>
            <a:off x="3250079" y="5055207"/>
            <a:ext cx="3154680" cy="1448433"/>
          </a:xfrm>
          <a:prstGeom prst="roundRect">
            <a:avLst/>
          </a:prstGeom>
          <a:solidFill>
            <a:srgbClr val="F5F8FC"/>
          </a:solidFill>
          <a:ln>
            <a:solidFill>
              <a:srgbClr val="F7A81B"/>
            </a:solidFill>
          </a:ln>
        </p:spPr>
        <p:style>
          <a:lnRef idx="1">
            <a:schemeClr val="accent1"/>
          </a:lnRef>
          <a:fillRef idx="3">
            <a:schemeClr val="accent1"/>
          </a:fillRef>
          <a:effectRef idx="2">
            <a:schemeClr val="accent1"/>
          </a:effectRef>
          <a:fontRef idx="minor">
            <a:schemeClr val="lt1"/>
          </a:fontRef>
        </p:style>
        <p:txBody>
          <a:bodyPr wrap="square" rtlCol="0" anchor="ctr"/>
          <a:lstStyle/>
          <a:p>
            <a:pPr algn="ctr"/>
            <a:r>
              <a:rPr sz="1100" b="1" dirty="0">
                <a:solidFill>
                  <a:srgbClr val="F7A81B"/>
                </a:solidFill>
              </a:rPr>
              <a:t>COMPROMISO QUE YA EXISTE</a:t>
            </a:r>
          </a:p>
          <a:p>
            <a:pPr algn="just">
              <a:defRPr sz="850">
                <a:solidFill>
                  <a:srgbClr val="1C3657"/>
                </a:solidFill>
              </a:defRPr>
            </a:pPr>
            <a:r>
              <a:rPr sz="1000" dirty="0"/>
              <a:t>Durante los </a:t>
            </a:r>
            <a:r>
              <a:rPr sz="1000" dirty="0" err="1"/>
              <a:t>últimos</a:t>
            </a:r>
            <a:r>
              <a:rPr sz="1000" dirty="0"/>
              <a:t> 5 </a:t>
            </a:r>
            <a:r>
              <a:rPr sz="1000" dirty="0" err="1"/>
              <a:t>años</a:t>
            </a:r>
            <a:r>
              <a:rPr sz="1000" dirty="0"/>
              <a:t>, el Comité de Damas del Rotary Club de </a:t>
            </a:r>
            <a:r>
              <a:rPr sz="1000" dirty="0" err="1"/>
              <a:t>Quilpué</a:t>
            </a:r>
            <a:r>
              <a:rPr sz="1000" dirty="0"/>
              <a:t> ha </a:t>
            </a:r>
            <a:r>
              <a:rPr sz="1000" dirty="0" err="1"/>
              <a:t>apoyado</a:t>
            </a:r>
            <a:r>
              <a:rPr sz="1000" dirty="0"/>
              <a:t> a Corporación </a:t>
            </a:r>
            <a:r>
              <a:rPr sz="1000" dirty="0" err="1"/>
              <a:t>Yumbrel</a:t>
            </a:r>
            <a:r>
              <a:rPr sz="1000" dirty="0"/>
              <a:t>, </a:t>
            </a:r>
            <a:r>
              <a:rPr sz="1000" dirty="0" err="1"/>
              <a:t>que</a:t>
            </a:r>
            <a:r>
              <a:rPr sz="1000" dirty="0"/>
              <a:t> </a:t>
            </a:r>
            <a:r>
              <a:rPr sz="1000" dirty="0" err="1"/>
              <a:t>atiende</a:t>
            </a:r>
            <a:r>
              <a:rPr sz="1000" dirty="0"/>
              <a:t> a 162 </a:t>
            </a:r>
            <a:r>
              <a:rPr sz="1000" dirty="0" err="1"/>
              <a:t>niños</a:t>
            </a:r>
            <a:r>
              <a:rPr sz="1000" dirty="0"/>
              <a:t> del </a:t>
            </a:r>
            <a:r>
              <a:rPr sz="1000" dirty="0" err="1"/>
              <a:t>espectro</a:t>
            </a:r>
            <a:r>
              <a:rPr sz="1000" dirty="0"/>
              <a:t> </a:t>
            </a:r>
            <a:r>
              <a:rPr sz="1000" dirty="0" err="1"/>
              <a:t>autista</a:t>
            </a:r>
            <a:r>
              <a:rPr sz="1000" dirty="0"/>
              <a:t>. Sus </a:t>
            </a:r>
            <a:r>
              <a:rPr sz="1000" dirty="0" err="1"/>
              <a:t>aportes</a:t>
            </a:r>
            <a:r>
              <a:rPr sz="1000" dirty="0"/>
              <a:t> </a:t>
            </a:r>
            <a:r>
              <a:rPr sz="1000" dirty="0" err="1"/>
              <a:t>ayudan</a:t>
            </a:r>
            <a:r>
              <a:rPr sz="1000" dirty="0"/>
              <a:t> a </a:t>
            </a:r>
            <a:r>
              <a:rPr sz="1000" dirty="0" err="1"/>
              <a:t>becar</a:t>
            </a:r>
            <a:r>
              <a:rPr sz="1000" dirty="0"/>
              <a:t> </a:t>
            </a:r>
            <a:r>
              <a:rPr sz="1000" dirty="0" err="1"/>
              <a:t>terapias</a:t>
            </a:r>
            <a:r>
              <a:rPr sz="1000" dirty="0"/>
              <a:t> de </a:t>
            </a:r>
            <a:r>
              <a:rPr sz="1000" dirty="0" err="1"/>
              <a:t>psicología</a:t>
            </a:r>
            <a:r>
              <a:rPr sz="1000" dirty="0"/>
              <a:t>, </a:t>
            </a:r>
            <a:r>
              <a:rPr sz="1000" dirty="0" err="1"/>
              <a:t>terapia</a:t>
            </a:r>
            <a:r>
              <a:rPr sz="1000" dirty="0"/>
              <a:t> y </a:t>
            </a:r>
            <a:r>
              <a:rPr sz="1000" dirty="0" err="1"/>
              <a:t>fonoaudiología</a:t>
            </a:r>
            <a:r>
              <a:rPr sz="1000" dirty="0"/>
              <a:t>.</a:t>
            </a:r>
          </a:p>
        </p:txBody>
      </p:sp>
      <p:pic>
        <p:nvPicPr>
          <p:cNvPr id="28" name="Picture 27" descr="Logo Rotary Quipué.jpeg"/>
          <p:cNvPicPr>
            <a:picLocks noChangeAspect="1"/>
          </p:cNvPicPr>
          <p:nvPr/>
        </p:nvPicPr>
        <p:blipFill>
          <a:blip r:embed="rId5"/>
          <a:stretch>
            <a:fillRect/>
          </a:stretch>
        </p:blipFill>
        <p:spPr>
          <a:xfrm>
            <a:off x="10269502" y="246888"/>
            <a:ext cx="1663418" cy="7639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EL DESAFÍO</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La atención existe. El reto es integrarla.</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La demanda creciente exige una respuesta más accesible, coordinada e inclusiva desde la Atención Primaria.</a:t>
            </a:r>
            <a:endParaRPr lang="en-US" sz="1300" dirty="0"/>
          </a:p>
        </p:txBody>
      </p:sp>
      <p:sp>
        <p:nvSpPr>
          <p:cNvPr id="5" name="Shape 3"/>
          <p:cNvSpPr/>
          <p:nvPr/>
        </p:nvSpPr>
        <p:spPr>
          <a:xfrm>
            <a:off x="548640" y="1965960"/>
            <a:ext cx="3520440" cy="2194560"/>
          </a:xfrm>
          <a:prstGeom prst="roundRect">
            <a:avLst>
              <a:gd name="adj" fmla="val 2500"/>
            </a:avLst>
          </a:prstGeom>
          <a:solidFill>
            <a:srgbClr val="FFFFFF"/>
          </a:solidFill>
          <a:ln w="10160">
            <a:solidFill>
              <a:srgbClr val="DDE3E7"/>
            </a:solidFill>
            <a:prstDash val="solid"/>
          </a:ln>
        </p:spPr>
        <p:txBody>
          <a:bodyPr/>
          <a:lstStyle/>
          <a:p>
            <a:endParaRPr/>
          </a:p>
        </p:txBody>
      </p:sp>
      <p:sp>
        <p:nvSpPr>
          <p:cNvPr id="6" name="Shape 4"/>
          <p:cNvSpPr/>
          <p:nvPr/>
        </p:nvSpPr>
        <p:spPr>
          <a:xfrm>
            <a:off x="548640" y="1965960"/>
            <a:ext cx="64008" cy="2194560"/>
          </a:xfrm>
          <a:prstGeom prst="rect">
            <a:avLst/>
          </a:prstGeom>
          <a:solidFill>
            <a:srgbClr val="F7A81B"/>
          </a:solidFill>
          <a:ln w="12700">
            <a:solidFill>
              <a:srgbClr val="F7A81B"/>
            </a:solidFill>
            <a:prstDash val="solid"/>
          </a:ln>
        </p:spPr>
        <p:txBody>
          <a:bodyPr/>
          <a:lstStyle/>
          <a:p>
            <a:endParaRPr/>
          </a:p>
        </p:txBody>
      </p:sp>
      <p:sp>
        <p:nvSpPr>
          <p:cNvPr id="7" name="Text 5"/>
          <p:cNvSpPr/>
          <p:nvPr/>
        </p:nvSpPr>
        <p:spPr>
          <a:xfrm>
            <a:off x="777240" y="2167128"/>
            <a:ext cx="310896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Demanda creciente</a:t>
            </a:r>
            <a:endParaRPr lang="en-US" sz="1400" dirty="0"/>
          </a:p>
        </p:txBody>
      </p:sp>
      <p:sp>
        <p:nvSpPr>
          <p:cNvPr id="8" name="Text 6"/>
          <p:cNvSpPr/>
          <p:nvPr/>
        </p:nvSpPr>
        <p:spPr>
          <a:xfrm>
            <a:off x="777240" y="2569464"/>
            <a:ext cx="3108960" cy="1444752"/>
          </a:xfrm>
          <a:prstGeom prst="rect">
            <a:avLst/>
          </a:prstGeom>
          <a:noFill/>
          <a:ln/>
        </p:spPr>
        <p:txBody>
          <a:bodyPr wrap="square" lIns="0" tIns="0" rIns="0" bIns="0" rtlCol="0" anchor="t">
            <a:normAutofit/>
          </a:bodyPr>
          <a:lstStyle/>
          <a:p>
            <a:pPr marL="0" indent="0">
              <a:buNone/>
            </a:pPr>
            <a:r>
              <a:rPr lang="en-US" sz="1050" dirty="0">
                <a:solidFill>
                  <a:srgbClr val="263238"/>
                </a:solidFill>
              </a:rPr>
              <a:t>Quilpué registra un aumento sostenido de niños, niñas y jóvenes neurodivergentes que requieren prestaciones especializadas y oportunas.</a:t>
            </a:r>
            <a:endParaRPr lang="en-US" sz="1050" dirty="0"/>
          </a:p>
        </p:txBody>
      </p:sp>
      <p:sp>
        <p:nvSpPr>
          <p:cNvPr id="9" name="Shape 7"/>
          <p:cNvSpPr/>
          <p:nvPr/>
        </p:nvSpPr>
        <p:spPr>
          <a:xfrm>
            <a:off x="4334256" y="1965960"/>
            <a:ext cx="3520440" cy="2194560"/>
          </a:xfrm>
          <a:prstGeom prst="roundRect">
            <a:avLst>
              <a:gd name="adj" fmla="val 2500"/>
            </a:avLst>
          </a:prstGeom>
          <a:solidFill>
            <a:srgbClr val="FFFFFF"/>
          </a:solidFill>
          <a:ln w="10160">
            <a:solidFill>
              <a:srgbClr val="DDE3E7"/>
            </a:solidFill>
            <a:prstDash val="solid"/>
          </a:ln>
        </p:spPr>
        <p:txBody>
          <a:bodyPr/>
          <a:lstStyle/>
          <a:p>
            <a:endParaRPr/>
          </a:p>
        </p:txBody>
      </p:sp>
      <p:sp>
        <p:nvSpPr>
          <p:cNvPr id="10" name="Shape 8"/>
          <p:cNvSpPr/>
          <p:nvPr/>
        </p:nvSpPr>
        <p:spPr>
          <a:xfrm>
            <a:off x="4334256" y="1965960"/>
            <a:ext cx="64008" cy="2194560"/>
          </a:xfrm>
          <a:prstGeom prst="rect">
            <a:avLst/>
          </a:prstGeom>
          <a:solidFill>
            <a:srgbClr val="00A2E0"/>
          </a:solidFill>
          <a:ln w="12700">
            <a:solidFill>
              <a:srgbClr val="00A2E0"/>
            </a:solidFill>
            <a:prstDash val="solid"/>
          </a:ln>
        </p:spPr>
        <p:txBody>
          <a:bodyPr/>
          <a:lstStyle/>
          <a:p>
            <a:endParaRPr/>
          </a:p>
        </p:txBody>
      </p:sp>
      <p:sp>
        <p:nvSpPr>
          <p:cNvPr id="11" name="Text 9"/>
          <p:cNvSpPr/>
          <p:nvPr/>
        </p:nvSpPr>
        <p:spPr>
          <a:xfrm>
            <a:off x="4562856" y="2167128"/>
            <a:ext cx="310896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Atención fragmentada</a:t>
            </a:r>
            <a:endParaRPr lang="en-US" sz="1400" dirty="0"/>
          </a:p>
        </p:txBody>
      </p:sp>
      <p:sp>
        <p:nvSpPr>
          <p:cNvPr id="12" name="Text 10"/>
          <p:cNvSpPr/>
          <p:nvPr/>
        </p:nvSpPr>
        <p:spPr>
          <a:xfrm>
            <a:off x="4562856" y="2569464"/>
            <a:ext cx="3108960" cy="1444752"/>
          </a:xfrm>
          <a:prstGeom prst="rect">
            <a:avLst/>
          </a:prstGeom>
          <a:noFill/>
          <a:ln/>
        </p:spPr>
        <p:txBody>
          <a:bodyPr wrap="square" lIns="0" tIns="0" rIns="0" bIns="0" rtlCol="0" anchor="t">
            <a:normAutofit/>
          </a:bodyPr>
          <a:lstStyle/>
          <a:p>
            <a:pPr marL="0" indent="0">
              <a:buNone/>
            </a:pPr>
            <a:r>
              <a:rPr lang="en-US" sz="1050" dirty="0">
                <a:solidFill>
                  <a:srgbClr val="263238"/>
                </a:solidFill>
              </a:rPr>
              <a:t>Hoy las familias deben acceder a controles médicos, odontológicos, preventivos y terapéuticos en distintos establecimientos de la red.</a:t>
            </a:r>
            <a:endParaRPr lang="en-US" sz="1050" dirty="0"/>
          </a:p>
        </p:txBody>
      </p:sp>
      <p:sp>
        <p:nvSpPr>
          <p:cNvPr id="13" name="Shape 11"/>
          <p:cNvSpPr/>
          <p:nvPr/>
        </p:nvSpPr>
        <p:spPr>
          <a:xfrm>
            <a:off x="8119872" y="1965960"/>
            <a:ext cx="3520440" cy="2194560"/>
          </a:xfrm>
          <a:prstGeom prst="roundRect">
            <a:avLst>
              <a:gd name="adj" fmla="val 2500"/>
            </a:avLst>
          </a:prstGeom>
          <a:solidFill>
            <a:srgbClr val="FFFFFF"/>
          </a:solidFill>
          <a:ln w="10160">
            <a:solidFill>
              <a:srgbClr val="DDE3E7"/>
            </a:solidFill>
            <a:prstDash val="solid"/>
          </a:ln>
        </p:spPr>
        <p:txBody>
          <a:bodyPr/>
          <a:lstStyle/>
          <a:p>
            <a:endParaRPr/>
          </a:p>
        </p:txBody>
      </p:sp>
      <p:sp>
        <p:nvSpPr>
          <p:cNvPr id="14" name="Shape 12"/>
          <p:cNvSpPr/>
          <p:nvPr/>
        </p:nvSpPr>
        <p:spPr>
          <a:xfrm>
            <a:off x="8119872" y="1965960"/>
            <a:ext cx="64008" cy="2194560"/>
          </a:xfrm>
          <a:prstGeom prst="rect">
            <a:avLst/>
          </a:prstGeom>
          <a:solidFill>
            <a:srgbClr val="00A651"/>
          </a:solidFill>
          <a:ln w="12700">
            <a:solidFill>
              <a:srgbClr val="00A651"/>
            </a:solidFill>
            <a:prstDash val="solid"/>
          </a:ln>
        </p:spPr>
        <p:txBody>
          <a:bodyPr/>
          <a:lstStyle/>
          <a:p>
            <a:endParaRPr/>
          </a:p>
        </p:txBody>
      </p:sp>
      <p:sp>
        <p:nvSpPr>
          <p:cNvPr id="15" name="Text 13"/>
          <p:cNvSpPr/>
          <p:nvPr/>
        </p:nvSpPr>
        <p:spPr>
          <a:xfrm>
            <a:off x="8348472" y="2167128"/>
            <a:ext cx="310896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Una base que ya existe</a:t>
            </a:r>
            <a:endParaRPr lang="en-US" sz="1400" dirty="0"/>
          </a:p>
        </p:txBody>
      </p:sp>
      <p:sp>
        <p:nvSpPr>
          <p:cNvPr id="16" name="Text 14"/>
          <p:cNvSpPr/>
          <p:nvPr/>
        </p:nvSpPr>
        <p:spPr>
          <a:xfrm>
            <a:off x="8348472" y="2569464"/>
            <a:ext cx="3108960" cy="1444752"/>
          </a:xfrm>
          <a:prstGeom prst="rect">
            <a:avLst/>
          </a:prstGeom>
          <a:noFill/>
          <a:ln/>
        </p:spPr>
        <p:txBody>
          <a:bodyPr wrap="square" lIns="0" tIns="0" rIns="0" bIns="0" rtlCol="0" anchor="t">
            <a:normAutofit/>
          </a:bodyPr>
          <a:lstStyle/>
          <a:p>
            <a:pPr marL="0" indent="0">
              <a:buNone/>
            </a:pPr>
            <a:r>
              <a:rPr sz="1000" b="0">
                <a:solidFill>
                  <a:srgbClr val="1C3657"/>
                </a:solidFill>
                <a:latin typeface="Arial"/>
              </a:rPr>
              <a:t>El PROGRAMA DEL SERVICIO DE SALUD PROVINCIAL entrega apoyo interdisciplinario. El proyecto no lo reemplaza: lo fortalece con infraestructura especializada y mayor articulación.</a:t>
            </a:r>
            <a:endParaRPr lang="en-US" sz="1050" dirty="0"/>
          </a:p>
        </p:txBody>
      </p:sp>
      <p:sp>
        <p:nvSpPr>
          <p:cNvPr id="17" name="Text 15"/>
          <p:cNvSpPr/>
          <p:nvPr/>
        </p:nvSpPr>
        <p:spPr>
          <a:xfrm>
            <a:off x="548640" y="4736592"/>
            <a:ext cx="2011680" cy="228600"/>
          </a:xfrm>
          <a:prstGeom prst="rect">
            <a:avLst/>
          </a:prstGeom>
          <a:noFill/>
          <a:ln/>
        </p:spPr>
        <p:txBody>
          <a:bodyPr wrap="square" lIns="0" tIns="0" rIns="0" bIns="0" rtlCol="0" anchor="ctr"/>
          <a:lstStyle/>
          <a:p>
            <a:pPr marL="0" indent="0">
              <a:buNone/>
            </a:pPr>
            <a:r>
              <a:rPr lang="en-US" sz="1000" b="1" kern="0" spc="100" dirty="0">
                <a:solidFill>
                  <a:srgbClr val="17458F"/>
                </a:solidFill>
              </a:rPr>
              <a:t>PROBLEMA CENTRAL</a:t>
            </a:r>
            <a:endParaRPr lang="en-US" sz="1000" dirty="0"/>
          </a:p>
        </p:txBody>
      </p:sp>
      <p:sp>
        <p:nvSpPr>
          <p:cNvPr id="18" name="Text 16"/>
          <p:cNvSpPr/>
          <p:nvPr/>
        </p:nvSpPr>
        <p:spPr>
          <a:xfrm>
            <a:off x="548640" y="5102352"/>
            <a:ext cx="10698480" cy="566928"/>
          </a:xfrm>
          <a:prstGeom prst="rect">
            <a:avLst/>
          </a:prstGeom>
          <a:noFill/>
          <a:ln/>
        </p:spPr>
        <p:txBody>
          <a:bodyPr wrap="square" lIns="0" tIns="0" rIns="0" bIns="0" rtlCol="0" anchor="ctr">
            <a:normAutofit lnSpcReduction="10000"/>
          </a:bodyPr>
          <a:lstStyle/>
          <a:p>
            <a:pPr marL="0" indent="0">
              <a:buNone/>
            </a:pPr>
            <a:r>
              <a:rPr lang="en-US" sz="2000" b="1" dirty="0">
                <a:solidFill>
                  <a:srgbClr val="102D59"/>
                </a:solidFill>
              </a:rPr>
              <a:t>La continuidad del cuidado se vuelve más difícil para usuarios y cuidadores cuando las prestaciones están dispersas.</a:t>
            </a:r>
            <a:endParaRPr lang="en-US" sz="200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3</a:t>
            </a:fld>
            <a:endParaRPr lang="en-US"/>
          </a:p>
        </p:txBody>
      </p:sp>
      <p:pic>
        <p:nvPicPr>
          <p:cNvPr id="26" name="Picture 25" descr="Logo Rotary Quipué.jpeg"/>
          <p:cNvPicPr>
            <a:picLocks noChangeAspect="1"/>
          </p:cNvPicPr>
          <p:nvPr/>
        </p:nvPicPr>
        <p:blipFill>
          <a:blip r:embed="rId3"/>
          <a:stretch>
            <a:fillRect/>
          </a:stretch>
        </p:blipFill>
        <p:spPr>
          <a:xfrm>
            <a:off x="10089372" y="310896"/>
            <a:ext cx="1752108" cy="80467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649462"/>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LA SOLUCIÓN</a:t>
            </a:r>
            <a:endParaRPr lang="en-US" sz="1000" dirty="0"/>
          </a:p>
        </p:txBody>
      </p:sp>
      <p:sp>
        <p:nvSpPr>
          <p:cNvPr id="3" name="Text 1"/>
          <p:cNvSpPr/>
          <p:nvPr/>
        </p:nvSpPr>
        <p:spPr>
          <a:xfrm>
            <a:off x="548640" y="850630"/>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Un centro. Una red. Una experiencia de atención más humana.</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Atención Primaria especializada e interdisciplinaria, en un entorno adaptado a las necesidades de personas neurodivergentes.</a:t>
            </a:r>
            <a:endParaRPr lang="en-US" sz="1300" dirty="0"/>
          </a:p>
        </p:txBody>
      </p:sp>
      <p:pic>
        <p:nvPicPr>
          <p:cNvPr id="5" name="Image 0" descr="/mnt/data/Recife 7.jpeg"/>
          <p:cNvPicPr>
            <a:picLocks noChangeAspect="1"/>
          </p:cNvPicPr>
          <p:nvPr/>
        </p:nvPicPr>
        <p:blipFill>
          <a:blip r:embed="rId3"/>
          <a:stretch>
            <a:fillRect/>
          </a:stretch>
        </p:blipFill>
        <p:spPr>
          <a:xfrm>
            <a:off x="548640" y="1965960"/>
            <a:ext cx="4754880" cy="3429000"/>
          </a:xfrm>
          <a:prstGeom prst="rect">
            <a:avLst/>
          </a:prstGeom>
        </p:spPr>
      </p:pic>
      <p:sp>
        <p:nvSpPr>
          <p:cNvPr id="6" name="Text 3"/>
          <p:cNvSpPr/>
          <p:nvPr/>
        </p:nvSpPr>
        <p:spPr>
          <a:xfrm>
            <a:off x="5650992" y="1993392"/>
            <a:ext cx="5394960" cy="292608"/>
          </a:xfrm>
          <a:prstGeom prst="rect">
            <a:avLst/>
          </a:prstGeom>
          <a:noFill/>
          <a:ln/>
        </p:spPr>
        <p:txBody>
          <a:bodyPr wrap="square" lIns="0" tIns="0" rIns="0" bIns="0" rtlCol="0" anchor="ctr"/>
          <a:lstStyle/>
          <a:p>
            <a:pPr marL="0" indent="0">
              <a:buNone/>
            </a:pPr>
            <a:r>
              <a:rPr sz="1100" b="1">
                <a:solidFill>
                  <a:srgbClr val="F7A81B"/>
                </a:solidFill>
                <a:latin typeface="Arial"/>
              </a:rPr>
              <a:t>6 ÁREAS CLÍNICAS Y TERAPÉUTICAS</a:t>
            </a:r>
            <a:endParaRPr lang="en-US" sz="1300" dirty="0"/>
          </a:p>
        </p:txBody>
      </p:sp>
      <p:sp>
        <p:nvSpPr>
          <p:cNvPr id="7" name="Shape 4"/>
          <p:cNvSpPr/>
          <p:nvPr/>
        </p:nvSpPr>
        <p:spPr>
          <a:xfrm>
            <a:off x="5650992" y="2514600"/>
            <a:ext cx="1664208" cy="658368"/>
          </a:xfrm>
          <a:prstGeom prst="roundRect">
            <a:avLst/>
          </a:prstGeom>
          <a:solidFill>
            <a:srgbClr val="FFF5DD"/>
          </a:solidFill>
          <a:ln w="12700">
            <a:solidFill>
              <a:srgbClr val="DDE3E7"/>
            </a:solidFill>
            <a:prstDash val="solid"/>
          </a:ln>
        </p:spPr>
        <p:txBody>
          <a:bodyPr/>
          <a:lstStyle/>
          <a:p>
            <a:endParaRPr/>
          </a:p>
        </p:txBody>
      </p:sp>
      <p:sp>
        <p:nvSpPr>
          <p:cNvPr id="8" name="Text 5"/>
          <p:cNvSpPr/>
          <p:nvPr/>
        </p:nvSpPr>
        <p:spPr>
          <a:xfrm>
            <a:off x="5760720" y="2660904"/>
            <a:ext cx="1444752" cy="329184"/>
          </a:xfrm>
          <a:prstGeom prst="rect">
            <a:avLst/>
          </a:prstGeom>
          <a:noFill/>
          <a:ln/>
        </p:spPr>
        <p:txBody>
          <a:bodyPr wrap="square" lIns="0" tIns="0" rIns="0" bIns="0" rtlCol="0" anchor="ctr">
            <a:normAutofit/>
          </a:bodyPr>
          <a:lstStyle/>
          <a:p>
            <a:pPr marL="0" indent="0" algn="ctr">
              <a:buNone/>
            </a:pPr>
            <a:r>
              <a:rPr lang="en-US" sz="1020" b="1" dirty="0">
                <a:solidFill>
                  <a:srgbClr val="102D59"/>
                </a:solidFill>
              </a:rPr>
              <a:t>Sala de estimulación</a:t>
            </a:r>
            <a:endParaRPr lang="en-US" sz="1020" dirty="0"/>
          </a:p>
        </p:txBody>
      </p:sp>
      <p:sp>
        <p:nvSpPr>
          <p:cNvPr id="9" name="Shape 6"/>
          <p:cNvSpPr/>
          <p:nvPr/>
        </p:nvSpPr>
        <p:spPr>
          <a:xfrm>
            <a:off x="7525512" y="2514600"/>
            <a:ext cx="1664208" cy="658368"/>
          </a:xfrm>
          <a:prstGeom prst="roundRect">
            <a:avLst/>
          </a:prstGeom>
          <a:solidFill>
            <a:srgbClr val="FFF5DD"/>
          </a:solidFill>
          <a:ln w="12700">
            <a:solidFill>
              <a:srgbClr val="DDE3E7"/>
            </a:solidFill>
            <a:prstDash val="solid"/>
          </a:ln>
        </p:spPr>
        <p:txBody>
          <a:bodyPr/>
          <a:lstStyle/>
          <a:p>
            <a:endParaRPr/>
          </a:p>
        </p:txBody>
      </p:sp>
      <p:sp>
        <p:nvSpPr>
          <p:cNvPr id="10" name="Text 7"/>
          <p:cNvSpPr/>
          <p:nvPr/>
        </p:nvSpPr>
        <p:spPr>
          <a:xfrm>
            <a:off x="7635240" y="2660904"/>
            <a:ext cx="1444752" cy="329184"/>
          </a:xfrm>
          <a:prstGeom prst="rect">
            <a:avLst/>
          </a:prstGeom>
          <a:noFill/>
          <a:ln/>
        </p:spPr>
        <p:txBody>
          <a:bodyPr wrap="square" lIns="0" tIns="0" rIns="0" bIns="0" rtlCol="0" anchor="ctr">
            <a:normAutofit/>
          </a:bodyPr>
          <a:lstStyle/>
          <a:p>
            <a:pPr marL="0" indent="0" algn="ctr">
              <a:buNone/>
            </a:pPr>
            <a:r>
              <a:rPr lang="en-US" sz="1020" b="1" dirty="0">
                <a:solidFill>
                  <a:srgbClr val="102D59"/>
                </a:solidFill>
              </a:rPr>
              <a:t>Odontología infantil</a:t>
            </a:r>
            <a:endParaRPr lang="en-US" sz="1020" dirty="0"/>
          </a:p>
        </p:txBody>
      </p:sp>
      <p:sp>
        <p:nvSpPr>
          <p:cNvPr id="13" name="Shape 10"/>
          <p:cNvSpPr/>
          <p:nvPr/>
        </p:nvSpPr>
        <p:spPr>
          <a:xfrm>
            <a:off x="5650992" y="3429000"/>
            <a:ext cx="1664208" cy="658368"/>
          </a:xfrm>
          <a:prstGeom prst="roundRect">
            <a:avLst/>
          </a:prstGeom>
          <a:solidFill>
            <a:srgbClr val="FFFFFF"/>
          </a:solidFill>
          <a:ln w="12700">
            <a:solidFill>
              <a:srgbClr val="DDE3E7"/>
            </a:solidFill>
            <a:prstDash val="solid"/>
          </a:ln>
        </p:spPr>
        <p:txBody>
          <a:bodyPr/>
          <a:lstStyle/>
          <a:p>
            <a:endParaRPr/>
          </a:p>
        </p:txBody>
      </p:sp>
      <p:sp>
        <p:nvSpPr>
          <p:cNvPr id="14" name="Text 11"/>
          <p:cNvSpPr/>
          <p:nvPr/>
        </p:nvSpPr>
        <p:spPr>
          <a:xfrm>
            <a:off x="5760720" y="3575304"/>
            <a:ext cx="1444752" cy="329184"/>
          </a:xfrm>
          <a:prstGeom prst="rect">
            <a:avLst/>
          </a:prstGeom>
          <a:noFill/>
          <a:ln/>
        </p:spPr>
        <p:txBody>
          <a:bodyPr wrap="square" lIns="0" tIns="0" rIns="0" bIns="0" rtlCol="0" anchor="ctr">
            <a:normAutofit/>
          </a:bodyPr>
          <a:lstStyle/>
          <a:p>
            <a:pPr marL="0" indent="0" algn="ctr">
              <a:buNone/>
            </a:pPr>
            <a:r>
              <a:rPr lang="en-US" sz="1020" b="1" dirty="0">
                <a:solidFill>
                  <a:srgbClr val="102D59"/>
                </a:solidFill>
              </a:rPr>
              <a:t>Medicina general</a:t>
            </a:r>
            <a:endParaRPr lang="en-US" sz="1020" dirty="0"/>
          </a:p>
        </p:txBody>
      </p:sp>
      <p:sp>
        <p:nvSpPr>
          <p:cNvPr id="19" name="Shape 16"/>
          <p:cNvSpPr/>
          <p:nvPr/>
        </p:nvSpPr>
        <p:spPr>
          <a:xfrm>
            <a:off x="5650992" y="4343400"/>
            <a:ext cx="1664208" cy="658368"/>
          </a:xfrm>
          <a:prstGeom prst="roundRect">
            <a:avLst/>
          </a:prstGeom>
          <a:solidFill>
            <a:srgbClr val="FFFFFF"/>
          </a:solidFill>
          <a:ln w="12700">
            <a:solidFill>
              <a:srgbClr val="DDE3E7"/>
            </a:solidFill>
            <a:prstDash val="solid"/>
          </a:ln>
        </p:spPr>
        <p:txBody>
          <a:bodyPr/>
          <a:lstStyle/>
          <a:p>
            <a:endParaRPr/>
          </a:p>
        </p:txBody>
      </p:sp>
      <p:sp>
        <p:nvSpPr>
          <p:cNvPr id="20" name="Text 17"/>
          <p:cNvSpPr/>
          <p:nvPr/>
        </p:nvSpPr>
        <p:spPr>
          <a:xfrm>
            <a:off x="5760720" y="4489704"/>
            <a:ext cx="1444752" cy="329184"/>
          </a:xfrm>
          <a:prstGeom prst="rect">
            <a:avLst/>
          </a:prstGeom>
          <a:noFill/>
          <a:ln/>
        </p:spPr>
        <p:txBody>
          <a:bodyPr wrap="square" lIns="0" tIns="0" rIns="0" bIns="0" rtlCol="0" anchor="ctr">
            <a:normAutofit/>
          </a:bodyPr>
          <a:lstStyle/>
          <a:p>
            <a:pPr marL="0" indent="0" algn="ctr">
              <a:buNone/>
            </a:pPr>
            <a:r>
              <a:rPr lang="en-US" sz="1020" b="1" dirty="0">
                <a:solidFill>
                  <a:srgbClr val="102D59"/>
                </a:solidFill>
              </a:rPr>
              <a:t>Psicología</a:t>
            </a:r>
            <a:endParaRPr lang="en-US" sz="1020" dirty="0"/>
          </a:p>
        </p:txBody>
      </p:sp>
      <p:sp>
        <p:nvSpPr>
          <p:cNvPr id="21" name="Shape 18"/>
          <p:cNvSpPr/>
          <p:nvPr/>
        </p:nvSpPr>
        <p:spPr>
          <a:xfrm>
            <a:off x="7525512" y="4343400"/>
            <a:ext cx="1664208" cy="658368"/>
          </a:xfrm>
          <a:prstGeom prst="roundRect">
            <a:avLst/>
          </a:prstGeom>
          <a:solidFill>
            <a:srgbClr val="FFFFFF"/>
          </a:solidFill>
          <a:ln w="12700">
            <a:solidFill>
              <a:srgbClr val="DDE3E7"/>
            </a:solidFill>
            <a:prstDash val="solid"/>
          </a:ln>
        </p:spPr>
        <p:txBody>
          <a:bodyPr/>
          <a:lstStyle/>
          <a:p>
            <a:endParaRPr/>
          </a:p>
        </p:txBody>
      </p:sp>
      <p:sp>
        <p:nvSpPr>
          <p:cNvPr id="22" name="Text 19"/>
          <p:cNvSpPr/>
          <p:nvPr/>
        </p:nvSpPr>
        <p:spPr>
          <a:xfrm>
            <a:off x="7635240" y="4489704"/>
            <a:ext cx="1444752" cy="329184"/>
          </a:xfrm>
          <a:prstGeom prst="rect">
            <a:avLst/>
          </a:prstGeom>
          <a:noFill/>
          <a:ln/>
        </p:spPr>
        <p:txBody>
          <a:bodyPr wrap="square" lIns="0" tIns="0" rIns="0" bIns="0" rtlCol="0" anchor="ctr">
            <a:normAutofit/>
          </a:bodyPr>
          <a:lstStyle/>
          <a:p>
            <a:pPr marL="0" indent="0" algn="ctr">
              <a:buNone/>
            </a:pPr>
            <a:r>
              <a:rPr lang="en-US" sz="1020" b="1" dirty="0">
                <a:solidFill>
                  <a:srgbClr val="102D59"/>
                </a:solidFill>
              </a:rPr>
              <a:t>Terapia ocupacional</a:t>
            </a:r>
            <a:endParaRPr lang="en-US" sz="1020" dirty="0"/>
          </a:p>
        </p:txBody>
      </p:sp>
      <p:sp>
        <p:nvSpPr>
          <p:cNvPr id="23" name="Shape 20"/>
          <p:cNvSpPr/>
          <p:nvPr/>
        </p:nvSpPr>
        <p:spPr>
          <a:xfrm>
            <a:off x="7525512" y="3417837"/>
            <a:ext cx="1664208" cy="658368"/>
          </a:xfrm>
          <a:prstGeom prst="roundRect">
            <a:avLst/>
          </a:prstGeom>
          <a:solidFill>
            <a:srgbClr val="FFFFFF"/>
          </a:solidFill>
          <a:ln w="12700">
            <a:solidFill>
              <a:srgbClr val="DDE3E7"/>
            </a:solidFill>
            <a:prstDash val="solid"/>
          </a:ln>
        </p:spPr>
        <p:txBody>
          <a:bodyPr/>
          <a:lstStyle/>
          <a:p>
            <a:endParaRPr/>
          </a:p>
        </p:txBody>
      </p:sp>
      <p:sp>
        <p:nvSpPr>
          <p:cNvPr id="24" name="Text 21"/>
          <p:cNvSpPr/>
          <p:nvPr/>
        </p:nvSpPr>
        <p:spPr>
          <a:xfrm>
            <a:off x="7635240" y="3564141"/>
            <a:ext cx="1444752" cy="329184"/>
          </a:xfrm>
          <a:prstGeom prst="rect">
            <a:avLst/>
          </a:prstGeom>
          <a:noFill/>
          <a:ln/>
        </p:spPr>
        <p:txBody>
          <a:bodyPr wrap="square" lIns="0" tIns="0" rIns="0" bIns="0" rtlCol="0" anchor="ctr">
            <a:normAutofit/>
          </a:bodyPr>
          <a:lstStyle/>
          <a:p>
            <a:pPr marL="0" indent="0" algn="ctr">
              <a:buNone/>
            </a:pPr>
            <a:r>
              <a:rPr lang="en-US" sz="1020" b="1" dirty="0">
                <a:solidFill>
                  <a:srgbClr val="102D59"/>
                </a:solidFill>
              </a:rPr>
              <a:t>Fonoaudiología</a:t>
            </a:r>
            <a:endParaRPr lang="en-US" sz="1020" dirty="0"/>
          </a:p>
        </p:txBody>
      </p:sp>
      <p:sp>
        <p:nvSpPr>
          <p:cNvPr id="25" name="Text 22"/>
          <p:cNvSpPr/>
          <p:nvPr/>
        </p:nvSpPr>
        <p:spPr>
          <a:xfrm>
            <a:off x="5650992" y="5285232"/>
            <a:ext cx="5486400" cy="502920"/>
          </a:xfrm>
          <a:prstGeom prst="rect">
            <a:avLst/>
          </a:prstGeom>
          <a:noFill/>
          <a:ln/>
        </p:spPr>
        <p:txBody>
          <a:bodyPr wrap="square" lIns="0" tIns="0" rIns="0" bIns="0" rtlCol="0" anchor="ctr">
            <a:normAutofit/>
          </a:bodyPr>
          <a:lstStyle/>
          <a:p>
            <a:pPr marL="0" indent="0">
              <a:buNone/>
            </a:pPr>
            <a:r>
              <a:rPr sz="1100" b="0" dirty="0">
                <a:solidFill>
                  <a:srgbClr val="1C3657"/>
                </a:solidFill>
                <a:latin typeface="Arial"/>
              </a:rPr>
              <a:t>El Centro </a:t>
            </a:r>
            <a:r>
              <a:rPr sz="1100" b="0" dirty="0" err="1">
                <a:solidFill>
                  <a:srgbClr val="1C3657"/>
                </a:solidFill>
                <a:latin typeface="Arial"/>
              </a:rPr>
              <a:t>articulará</a:t>
            </a:r>
            <a:r>
              <a:rPr sz="1100" b="0" dirty="0">
                <a:solidFill>
                  <a:srgbClr val="1C3657"/>
                </a:solidFill>
                <a:latin typeface="Arial"/>
              </a:rPr>
              <a:t> </a:t>
            </a:r>
            <a:r>
              <a:rPr sz="1100" b="0" dirty="0" err="1">
                <a:solidFill>
                  <a:srgbClr val="1C3657"/>
                </a:solidFill>
                <a:latin typeface="Arial"/>
              </a:rPr>
              <a:t>su</a:t>
            </a:r>
            <a:r>
              <a:rPr sz="1100" b="0" dirty="0">
                <a:solidFill>
                  <a:srgbClr val="1C3657"/>
                </a:solidFill>
                <a:latin typeface="Arial"/>
              </a:rPr>
              <a:t> </a:t>
            </a:r>
            <a:r>
              <a:rPr sz="1100" b="0" dirty="0" err="1">
                <a:solidFill>
                  <a:srgbClr val="1C3657"/>
                </a:solidFill>
                <a:latin typeface="Arial"/>
              </a:rPr>
              <a:t>trabajo</a:t>
            </a:r>
            <a:r>
              <a:rPr sz="1100" b="0" dirty="0">
                <a:solidFill>
                  <a:srgbClr val="1C3657"/>
                </a:solidFill>
                <a:latin typeface="Arial"/>
              </a:rPr>
              <a:t> con CESFAM, CECOSF, </a:t>
            </a:r>
            <a:r>
              <a:rPr sz="1100" b="0" dirty="0" err="1">
                <a:solidFill>
                  <a:srgbClr val="1C3657"/>
                </a:solidFill>
                <a:latin typeface="Arial"/>
              </a:rPr>
              <a:t>postas</a:t>
            </a:r>
            <a:r>
              <a:rPr sz="1100" b="0" dirty="0">
                <a:solidFill>
                  <a:srgbClr val="1C3657"/>
                </a:solidFill>
                <a:latin typeface="Arial"/>
              </a:rPr>
              <a:t> rurales, el PROGRAMA DEL SERVICIO DE SALUD PROVINCIAL, </a:t>
            </a:r>
            <a:r>
              <a:rPr sz="1100" b="0" dirty="0" err="1">
                <a:solidFill>
                  <a:srgbClr val="1C3657"/>
                </a:solidFill>
                <a:latin typeface="Arial"/>
              </a:rPr>
              <a:t>establecimientos</a:t>
            </a:r>
            <a:r>
              <a:rPr sz="1100" b="0" dirty="0">
                <a:solidFill>
                  <a:srgbClr val="1C3657"/>
                </a:solidFill>
                <a:latin typeface="Arial"/>
              </a:rPr>
              <a:t> </a:t>
            </a:r>
            <a:r>
              <a:rPr sz="1100" b="0" dirty="0" err="1">
                <a:solidFill>
                  <a:srgbClr val="1C3657"/>
                </a:solidFill>
                <a:latin typeface="Arial"/>
              </a:rPr>
              <a:t>educacionales</a:t>
            </a:r>
            <a:r>
              <a:rPr sz="1100" b="0" dirty="0">
                <a:solidFill>
                  <a:srgbClr val="1C3657"/>
                </a:solidFill>
                <a:latin typeface="Arial"/>
              </a:rPr>
              <a:t>, PIE y Hospital Provincial Marga </a:t>
            </a:r>
            <a:r>
              <a:rPr sz="1100" b="0" dirty="0" err="1">
                <a:solidFill>
                  <a:srgbClr val="1C3657"/>
                </a:solidFill>
                <a:latin typeface="Arial"/>
              </a:rPr>
              <a:t>Marga</a:t>
            </a:r>
            <a:r>
              <a:rPr sz="1100" b="0" dirty="0">
                <a:solidFill>
                  <a:srgbClr val="1C3657"/>
                </a:solidFill>
                <a:latin typeface="Arial"/>
              </a:rPr>
              <a:t>.</a:t>
            </a:r>
            <a:endParaRPr lang="en-US" sz="1100" dirty="0"/>
          </a:p>
        </p:txBody>
      </p:sp>
      <p:sp>
        <p:nvSpPr>
          <p:cNvPr id="12"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4</a:t>
            </a:fld>
            <a:endParaRPr lang="en-US"/>
          </a:p>
        </p:txBody>
      </p:sp>
      <p:pic>
        <p:nvPicPr>
          <p:cNvPr id="26" name="Picture 25" descr="Logo Rotary Quipué.jpeg"/>
          <p:cNvPicPr>
            <a:picLocks noChangeAspect="1"/>
          </p:cNvPicPr>
          <p:nvPr/>
        </p:nvPicPr>
        <p:blipFill>
          <a:blip r:embed="rId4"/>
          <a:stretch>
            <a:fillRect/>
          </a:stretch>
        </p:blipFill>
        <p:spPr>
          <a:xfrm>
            <a:off x="10342813" y="201168"/>
            <a:ext cx="1565935" cy="7191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BENEFICIARIOS</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sz="2200" b="1">
                <a:solidFill>
                  <a:srgbClr val="123764"/>
                </a:solidFill>
                <a:latin typeface="Arial"/>
              </a:rPr>
              <a:t>Más de 1.500 potenciales beneficiarios en Quilpué</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sz="1000" b="0">
                <a:solidFill>
                  <a:srgbClr val="1C3657"/>
                </a:solidFill>
                <a:latin typeface="Arial"/>
              </a:rPr>
              <a:t>Según registros comunales, el proyecto responde a una población de más de 1.500 usuarios potenciales, además de sus familias y cuidadores.</a:t>
            </a:r>
            <a:endParaRPr lang="en-US" sz="1300" dirty="0"/>
          </a:p>
        </p:txBody>
      </p:sp>
      <p:sp>
        <p:nvSpPr>
          <p:cNvPr id="6" name="Shape 3"/>
          <p:cNvSpPr/>
          <p:nvPr/>
        </p:nvSpPr>
        <p:spPr>
          <a:xfrm>
            <a:off x="5440680" y="1901952"/>
            <a:ext cx="1874520" cy="1051560"/>
          </a:xfrm>
          <a:prstGeom prst="roundRect">
            <a:avLst/>
          </a:prstGeom>
          <a:solidFill>
            <a:srgbClr val="FFFFFF"/>
          </a:solidFill>
          <a:ln w="12700">
            <a:solidFill>
              <a:srgbClr val="E1E5E8"/>
            </a:solidFill>
            <a:prstDash val="solid"/>
          </a:ln>
        </p:spPr>
        <p:txBody>
          <a:bodyPr/>
          <a:lstStyle/>
          <a:p>
            <a:endParaRPr/>
          </a:p>
        </p:txBody>
      </p:sp>
      <p:sp>
        <p:nvSpPr>
          <p:cNvPr id="7" name="Text 4"/>
          <p:cNvSpPr/>
          <p:nvPr/>
        </p:nvSpPr>
        <p:spPr>
          <a:xfrm>
            <a:off x="5605272" y="2048256"/>
            <a:ext cx="1545336" cy="384048"/>
          </a:xfrm>
          <a:prstGeom prst="rect">
            <a:avLst/>
          </a:prstGeom>
          <a:noFill/>
          <a:ln/>
        </p:spPr>
        <p:txBody>
          <a:bodyPr wrap="square" lIns="0" tIns="0" rIns="0" bIns="0" rtlCol="0" anchor="ctr">
            <a:normAutofit/>
          </a:bodyPr>
          <a:lstStyle/>
          <a:p>
            <a:pPr marL="0" indent="0" algn="ctr">
              <a:buNone/>
            </a:pPr>
            <a:r>
              <a:rPr lang="en-US" sz="2300" b="1" dirty="0">
                <a:solidFill>
                  <a:srgbClr val="F7A81B"/>
                </a:solidFill>
              </a:rPr>
              <a:t>Niños/as</a:t>
            </a:r>
            <a:endParaRPr lang="en-US" sz="2300" dirty="0"/>
          </a:p>
        </p:txBody>
      </p:sp>
      <p:sp>
        <p:nvSpPr>
          <p:cNvPr id="8" name="Text 5"/>
          <p:cNvSpPr/>
          <p:nvPr/>
        </p:nvSpPr>
        <p:spPr>
          <a:xfrm>
            <a:off x="5605272" y="2505456"/>
            <a:ext cx="1545336" cy="274320"/>
          </a:xfrm>
          <a:prstGeom prst="rect">
            <a:avLst/>
          </a:prstGeom>
          <a:noFill/>
          <a:ln/>
        </p:spPr>
        <p:txBody>
          <a:bodyPr wrap="square" lIns="0" tIns="0" rIns="0" bIns="0" rtlCol="0" anchor="ctr">
            <a:normAutofit/>
          </a:bodyPr>
          <a:lstStyle/>
          <a:p>
            <a:pPr marL="0" indent="0" algn="ctr">
              <a:buNone/>
            </a:pPr>
            <a:r>
              <a:rPr lang="en-US" sz="950" b="1" dirty="0">
                <a:solidFill>
                  <a:srgbClr val="66727C"/>
                </a:solidFill>
              </a:rPr>
              <a:t>atención preferente</a:t>
            </a:r>
            <a:endParaRPr lang="en-US" sz="950" dirty="0"/>
          </a:p>
        </p:txBody>
      </p:sp>
      <p:sp>
        <p:nvSpPr>
          <p:cNvPr id="9" name="Shape 6"/>
          <p:cNvSpPr/>
          <p:nvPr/>
        </p:nvSpPr>
        <p:spPr>
          <a:xfrm>
            <a:off x="7479792" y="1901952"/>
            <a:ext cx="1874520" cy="1051560"/>
          </a:xfrm>
          <a:prstGeom prst="roundRect">
            <a:avLst/>
          </a:prstGeom>
          <a:solidFill>
            <a:srgbClr val="FFFFFF"/>
          </a:solidFill>
          <a:ln w="12700">
            <a:solidFill>
              <a:srgbClr val="E1E5E8"/>
            </a:solidFill>
            <a:prstDash val="solid"/>
          </a:ln>
        </p:spPr>
        <p:txBody>
          <a:bodyPr/>
          <a:lstStyle/>
          <a:p>
            <a:endParaRPr/>
          </a:p>
        </p:txBody>
      </p:sp>
      <p:sp>
        <p:nvSpPr>
          <p:cNvPr id="10" name="Text 7"/>
          <p:cNvSpPr/>
          <p:nvPr/>
        </p:nvSpPr>
        <p:spPr>
          <a:xfrm>
            <a:off x="7644384" y="2048256"/>
            <a:ext cx="1545336" cy="384048"/>
          </a:xfrm>
          <a:prstGeom prst="rect">
            <a:avLst/>
          </a:prstGeom>
          <a:noFill/>
          <a:ln/>
        </p:spPr>
        <p:txBody>
          <a:bodyPr wrap="square" lIns="0" tIns="0" rIns="0" bIns="0" rtlCol="0" anchor="ctr">
            <a:normAutofit/>
          </a:bodyPr>
          <a:lstStyle/>
          <a:p>
            <a:pPr marL="0" indent="0" algn="ctr">
              <a:buNone/>
            </a:pPr>
            <a:r>
              <a:rPr lang="en-US" sz="2300" b="1" dirty="0">
                <a:solidFill>
                  <a:srgbClr val="00A2E0"/>
                </a:solidFill>
              </a:rPr>
              <a:t>Jóvenes</a:t>
            </a:r>
            <a:endParaRPr lang="en-US" sz="2300" dirty="0"/>
          </a:p>
        </p:txBody>
      </p:sp>
      <p:sp>
        <p:nvSpPr>
          <p:cNvPr id="11" name="Text 8"/>
          <p:cNvSpPr/>
          <p:nvPr/>
        </p:nvSpPr>
        <p:spPr>
          <a:xfrm>
            <a:off x="7644384" y="2505456"/>
            <a:ext cx="1545336" cy="274320"/>
          </a:xfrm>
          <a:prstGeom prst="rect">
            <a:avLst/>
          </a:prstGeom>
          <a:noFill/>
          <a:ln/>
        </p:spPr>
        <p:txBody>
          <a:bodyPr wrap="square" lIns="0" tIns="0" rIns="0" bIns="0" rtlCol="0" anchor="ctr">
            <a:normAutofit/>
          </a:bodyPr>
          <a:lstStyle/>
          <a:p>
            <a:pPr marL="0" indent="0" algn="ctr">
              <a:buNone/>
            </a:pPr>
            <a:r>
              <a:rPr lang="en-US" sz="950" b="1" dirty="0">
                <a:solidFill>
                  <a:srgbClr val="66727C"/>
                </a:solidFill>
              </a:rPr>
              <a:t>continuidad de cuidados</a:t>
            </a:r>
            <a:endParaRPr lang="en-US" sz="950" dirty="0"/>
          </a:p>
        </p:txBody>
      </p:sp>
      <p:sp>
        <p:nvSpPr>
          <p:cNvPr id="12" name="Shape 9"/>
          <p:cNvSpPr/>
          <p:nvPr/>
        </p:nvSpPr>
        <p:spPr>
          <a:xfrm>
            <a:off x="9518904" y="1901952"/>
            <a:ext cx="1874520" cy="1051560"/>
          </a:xfrm>
          <a:prstGeom prst="roundRect">
            <a:avLst/>
          </a:prstGeom>
          <a:solidFill>
            <a:srgbClr val="FFFFFF"/>
          </a:solidFill>
          <a:ln w="12700">
            <a:solidFill>
              <a:srgbClr val="E1E5E8"/>
            </a:solidFill>
            <a:prstDash val="solid"/>
          </a:ln>
        </p:spPr>
        <p:txBody>
          <a:bodyPr/>
          <a:lstStyle/>
          <a:p>
            <a:endParaRPr/>
          </a:p>
        </p:txBody>
      </p:sp>
      <p:sp>
        <p:nvSpPr>
          <p:cNvPr id="13" name="Text 10"/>
          <p:cNvSpPr/>
          <p:nvPr/>
        </p:nvSpPr>
        <p:spPr>
          <a:xfrm>
            <a:off x="9683496" y="2048256"/>
            <a:ext cx="1545336" cy="384048"/>
          </a:xfrm>
          <a:prstGeom prst="rect">
            <a:avLst/>
          </a:prstGeom>
          <a:noFill/>
          <a:ln/>
        </p:spPr>
        <p:txBody>
          <a:bodyPr wrap="square" lIns="0" tIns="0" rIns="0" bIns="0" rtlCol="0" anchor="ctr">
            <a:normAutofit/>
          </a:bodyPr>
          <a:lstStyle/>
          <a:p>
            <a:pPr marL="0" indent="0" algn="ctr">
              <a:buNone/>
            </a:pPr>
            <a:r>
              <a:rPr lang="en-US" sz="2300" b="1" dirty="0">
                <a:solidFill>
                  <a:srgbClr val="00A651"/>
                </a:solidFill>
              </a:rPr>
              <a:t>Familias</a:t>
            </a:r>
            <a:endParaRPr lang="en-US" sz="2300" dirty="0"/>
          </a:p>
        </p:txBody>
      </p:sp>
      <p:sp>
        <p:nvSpPr>
          <p:cNvPr id="14" name="Text 11"/>
          <p:cNvSpPr/>
          <p:nvPr/>
        </p:nvSpPr>
        <p:spPr>
          <a:xfrm>
            <a:off x="9683496" y="2505456"/>
            <a:ext cx="1545336" cy="274320"/>
          </a:xfrm>
          <a:prstGeom prst="rect">
            <a:avLst/>
          </a:prstGeom>
          <a:noFill/>
          <a:ln/>
        </p:spPr>
        <p:txBody>
          <a:bodyPr wrap="square" lIns="0" tIns="0" rIns="0" bIns="0" rtlCol="0" anchor="ctr">
            <a:normAutofit/>
          </a:bodyPr>
          <a:lstStyle/>
          <a:p>
            <a:pPr marL="0" indent="0" algn="ctr">
              <a:buNone/>
            </a:pPr>
            <a:r>
              <a:rPr lang="en-US" sz="950" b="1" dirty="0">
                <a:solidFill>
                  <a:srgbClr val="66727C"/>
                </a:solidFill>
              </a:rPr>
              <a:t>apoyo y acompañamiento</a:t>
            </a:r>
            <a:endParaRPr lang="en-US" sz="950" dirty="0"/>
          </a:p>
        </p:txBody>
      </p:sp>
      <p:sp>
        <p:nvSpPr>
          <p:cNvPr id="15" name="Shape 12"/>
          <p:cNvSpPr/>
          <p:nvPr/>
        </p:nvSpPr>
        <p:spPr>
          <a:xfrm>
            <a:off x="5440680" y="3246120"/>
            <a:ext cx="5952744" cy="2011680"/>
          </a:xfrm>
          <a:prstGeom prst="roundRect">
            <a:avLst>
              <a:gd name="adj" fmla="val 2727"/>
            </a:avLst>
          </a:prstGeom>
          <a:solidFill>
            <a:srgbClr val="FFFFFF"/>
          </a:solidFill>
          <a:ln w="10160">
            <a:solidFill>
              <a:srgbClr val="DDE3E7"/>
            </a:solidFill>
            <a:prstDash val="solid"/>
          </a:ln>
        </p:spPr>
        <p:txBody>
          <a:bodyPr/>
          <a:lstStyle/>
          <a:p>
            <a:endParaRPr/>
          </a:p>
        </p:txBody>
      </p:sp>
      <p:sp>
        <p:nvSpPr>
          <p:cNvPr id="16" name="Shape 13"/>
          <p:cNvSpPr/>
          <p:nvPr/>
        </p:nvSpPr>
        <p:spPr>
          <a:xfrm>
            <a:off x="5440680" y="3246120"/>
            <a:ext cx="64008" cy="2011680"/>
          </a:xfrm>
          <a:prstGeom prst="rect">
            <a:avLst/>
          </a:prstGeom>
          <a:solidFill>
            <a:srgbClr val="17458F"/>
          </a:solidFill>
          <a:ln w="12700">
            <a:solidFill>
              <a:srgbClr val="17458F"/>
            </a:solidFill>
            <a:prstDash val="solid"/>
          </a:ln>
        </p:spPr>
        <p:txBody>
          <a:bodyPr/>
          <a:lstStyle/>
          <a:p>
            <a:endParaRPr/>
          </a:p>
        </p:txBody>
      </p:sp>
      <p:sp>
        <p:nvSpPr>
          <p:cNvPr id="17" name="Text 14"/>
          <p:cNvSpPr/>
          <p:nvPr/>
        </p:nvSpPr>
        <p:spPr>
          <a:xfrm>
            <a:off x="5669280" y="3447288"/>
            <a:ext cx="5541264"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Impacto esperado</a:t>
            </a:r>
            <a:endParaRPr lang="en-US" sz="1400" dirty="0"/>
          </a:p>
        </p:txBody>
      </p:sp>
      <p:sp>
        <p:nvSpPr>
          <p:cNvPr id="18" name="Text 15"/>
          <p:cNvSpPr/>
          <p:nvPr/>
        </p:nvSpPr>
        <p:spPr>
          <a:xfrm>
            <a:off x="5669280" y="3849624"/>
            <a:ext cx="5541264" cy="1261872"/>
          </a:xfrm>
          <a:prstGeom prst="rect">
            <a:avLst/>
          </a:prstGeom>
          <a:noFill/>
          <a:ln/>
        </p:spPr>
        <p:txBody>
          <a:bodyPr wrap="square" lIns="0" tIns="0" rIns="0" bIns="0" rtlCol="0" anchor="t">
            <a:normAutofit/>
          </a:bodyPr>
          <a:lstStyle/>
          <a:p>
            <a:pPr marL="0" indent="0">
              <a:buNone/>
            </a:pPr>
            <a:r>
              <a:rPr lang="en-US" sz="1050" dirty="0">
                <a:solidFill>
                  <a:srgbClr val="263238"/>
                </a:solidFill>
              </a:rPr>
              <a:t>• Mejor acceso a prestaciones especializadas</a:t>
            </a:r>
            <a:endParaRPr lang="en-US" sz="1050" dirty="0"/>
          </a:p>
          <a:p>
            <a:pPr marL="0" indent="0">
              <a:buNone/>
            </a:pPr>
            <a:r>
              <a:rPr lang="en-US" sz="1050" dirty="0">
                <a:solidFill>
                  <a:srgbClr val="263238"/>
                </a:solidFill>
              </a:rPr>
              <a:t>• Mayor coordinación interdisciplinaria</a:t>
            </a:r>
            <a:endParaRPr lang="en-US" sz="1050" dirty="0"/>
          </a:p>
          <a:p>
            <a:pPr marL="0" indent="0">
              <a:buNone/>
            </a:pPr>
            <a:r>
              <a:rPr lang="en-US" sz="1050" dirty="0">
                <a:solidFill>
                  <a:srgbClr val="263238"/>
                </a:solidFill>
              </a:rPr>
              <a:t>• Menor dispersión de atenciones para familias y cuidadores</a:t>
            </a:r>
            <a:endParaRPr lang="en-US" sz="1050" dirty="0"/>
          </a:p>
          <a:p>
            <a:pPr marL="0" indent="0">
              <a:buNone/>
            </a:pPr>
            <a:r>
              <a:rPr lang="en-US" sz="1050" dirty="0">
                <a:solidFill>
                  <a:srgbClr val="263238"/>
                </a:solidFill>
              </a:rPr>
              <a:t>• Fortalecimiento de la Atención Primaria y del Programa AIDA</a:t>
            </a:r>
            <a:endParaRPr lang="en-US" sz="1050" dirty="0"/>
          </a:p>
          <a:p>
            <a:pPr marL="0" indent="0">
              <a:buNone/>
            </a:pPr>
            <a:r>
              <a:rPr lang="en-US" sz="1050" dirty="0">
                <a:solidFill>
                  <a:srgbClr val="263238"/>
                </a:solidFill>
              </a:rPr>
              <a:t>• Un entorno especialmente adaptado para la neurodivergencia</a:t>
            </a:r>
            <a:endParaRPr lang="en-US" sz="1050" dirty="0"/>
          </a:p>
        </p:txBody>
      </p:sp>
      <p:sp>
        <p:nvSpPr>
          <p:cNvPr id="19" name="Text 16"/>
          <p:cNvSpPr/>
          <p:nvPr/>
        </p:nvSpPr>
        <p:spPr>
          <a:xfrm>
            <a:off x="640080" y="5404104"/>
            <a:ext cx="10789920" cy="347472"/>
          </a:xfrm>
          <a:prstGeom prst="rect">
            <a:avLst/>
          </a:prstGeom>
          <a:noFill/>
          <a:ln/>
        </p:spPr>
        <p:txBody>
          <a:bodyPr wrap="square" lIns="0" tIns="0" rIns="0" bIns="0" rtlCol="0" anchor="ctr"/>
          <a:lstStyle/>
          <a:p>
            <a:pPr marL="0" indent="0" algn="ctr">
              <a:buNone/>
            </a:pPr>
            <a:r>
              <a:rPr sz="1400" b="0" dirty="0">
                <a:solidFill>
                  <a:srgbClr val="1C3657"/>
                </a:solidFill>
                <a:latin typeface="Arial"/>
              </a:rPr>
              <a:t>Una atención </a:t>
            </a:r>
            <a:r>
              <a:rPr sz="1400" b="0" dirty="0" err="1">
                <a:solidFill>
                  <a:srgbClr val="1C3657"/>
                </a:solidFill>
                <a:latin typeface="Arial"/>
              </a:rPr>
              <a:t>integrada</a:t>
            </a:r>
            <a:r>
              <a:rPr sz="1400" b="0" dirty="0">
                <a:solidFill>
                  <a:srgbClr val="1C3657"/>
                </a:solidFill>
                <a:latin typeface="Arial"/>
              </a:rPr>
              <a:t> </a:t>
            </a:r>
            <a:r>
              <a:rPr sz="1400" b="0" dirty="0" err="1">
                <a:solidFill>
                  <a:srgbClr val="1C3657"/>
                </a:solidFill>
                <a:latin typeface="Arial"/>
              </a:rPr>
              <a:t>busca</a:t>
            </a:r>
            <a:r>
              <a:rPr sz="1400" b="0" dirty="0">
                <a:solidFill>
                  <a:srgbClr val="1C3657"/>
                </a:solidFill>
                <a:latin typeface="Arial"/>
              </a:rPr>
              <a:t> </a:t>
            </a:r>
            <a:r>
              <a:rPr sz="1400" b="0" dirty="0" err="1">
                <a:solidFill>
                  <a:srgbClr val="1C3657"/>
                </a:solidFill>
                <a:latin typeface="Arial"/>
              </a:rPr>
              <a:t>reducir</a:t>
            </a:r>
            <a:r>
              <a:rPr sz="1400" b="0" dirty="0">
                <a:solidFill>
                  <a:srgbClr val="1C3657"/>
                </a:solidFill>
                <a:latin typeface="Arial"/>
              </a:rPr>
              <a:t> barreras de </a:t>
            </a:r>
            <a:r>
              <a:rPr sz="1400" b="0" dirty="0" err="1">
                <a:solidFill>
                  <a:srgbClr val="1C3657"/>
                </a:solidFill>
                <a:latin typeface="Arial"/>
              </a:rPr>
              <a:t>acceso</a:t>
            </a:r>
            <a:r>
              <a:rPr sz="1400" b="0" dirty="0">
                <a:solidFill>
                  <a:srgbClr val="1C3657"/>
                </a:solidFill>
                <a:latin typeface="Arial"/>
              </a:rPr>
              <a:t>, </a:t>
            </a:r>
            <a:r>
              <a:rPr sz="1400" b="0" dirty="0" err="1">
                <a:solidFill>
                  <a:srgbClr val="1C3657"/>
                </a:solidFill>
                <a:latin typeface="Arial"/>
              </a:rPr>
              <a:t>mejorar</a:t>
            </a:r>
            <a:r>
              <a:rPr sz="1400" b="0" dirty="0">
                <a:solidFill>
                  <a:srgbClr val="1C3657"/>
                </a:solidFill>
                <a:latin typeface="Arial"/>
              </a:rPr>
              <a:t> la </a:t>
            </a:r>
            <a:r>
              <a:rPr sz="1400" b="0" dirty="0" err="1">
                <a:solidFill>
                  <a:srgbClr val="1C3657"/>
                </a:solidFill>
                <a:latin typeface="Arial"/>
              </a:rPr>
              <a:t>continuidad</a:t>
            </a:r>
            <a:r>
              <a:rPr sz="1400" b="0" dirty="0">
                <a:solidFill>
                  <a:srgbClr val="1C3657"/>
                </a:solidFill>
                <a:latin typeface="Arial"/>
              </a:rPr>
              <a:t> del </a:t>
            </a:r>
            <a:r>
              <a:rPr sz="1400" b="0" dirty="0" err="1">
                <a:solidFill>
                  <a:srgbClr val="1C3657"/>
                </a:solidFill>
                <a:latin typeface="Arial"/>
              </a:rPr>
              <a:t>cuidado</a:t>
            </a:r>
            <a:r>
              <a:rPr sz="1400" b="0" dirty="0">
                <a:solidFill>
                  <a:srgbClr val="1C3657"/>
                </a:solidFill>
                <a:latin typeface="Arial"/>
              </a:rPr>
              <a:t> y </a:t>
            </a:r>
            <a:r>
              <a:rPr sz="1400" b="0" dirty="0" err="1">
                <a:solidFill>
                  <a:srgbClr val="1C3657"/>
                </a:solidFill>
                <a:latin typeface="Arial"/>
              </a:rPr>
              <a:t>acompañar</a:t>
            </a:r>
            <a:r>
              <a:rPr sz="1400" b="0" dirty="0">
                <a:solidFill>
                  <a:srgbClr val="1C3657"/>
                </a:solidFill>
                <a:latin typeface="Arial"/>
              </a:rPr>
              <a:t> también a las </a:t>
            </a:r>
            <a:r>
              <a:rPr sz="1400" b="0" dirty="0" err="1">
                <a:solidFill>
                  <a:srgbClr val="1C3657"/>
                </a:solidFill>
                <a:latin typeface="Arial"/>
              </a:rPr>
              <a:t>familias</a:t>
            </a:r>
            <a:r>
              <a:rPr sz="850" b="0" dirty="0">
                <a:solidFill>
                  <a:srgbClr val="1C3657"/>
                </a:solidFill>
                <a:latin typeface="Arial"/>
              </a:rPr>
              <a:t>.</a:t>
            </a:r>
            <a:endParaRPr lang="en-US" sz="95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5</a:t>
            </a:fld>
            <a:endParaRPr lang="en-US"/>
          </a:p>
        </p:txBody>
      </p:sp>
      <p:sp>
        <p:nvSpPr>
          <p:cNvPr id="26" name="Rounded Rectangle 25"/>
          <p:cNvSpPr/>
          <p:nvPr/>
        </p:nvSpPr>
        <p:spPr>
          <a:xfrm>
            <a:off x="8732520" y="1055716"/>
            <a:ext cx="2468880" cy="731520"/>
          </a:xfrm>
          <a:prstGeom prst="round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2700" b="1" dirty="0">
                <a:solidFill>
                  <a:srgbClr val="123764"/>
                </a:solidFill>
              </a:rPr>
              <a:t>1.500+</a:t>
            </a:r>
          </a:p>
        </p:txBody>
      </p:sp>
      <p:pic>
        <p:nvPicPr>
          <p:cNvPr id="27" name="Picture 26" descr="Logo Rotary Quipué.jpeg"/>
          <p:cNvPicPr>
            <a:picLocks noChangeAspect="1"/>
          </p:cNvPicPr>
          <p:nvPr/>
        </p:nvPicPr>
        <p:blipFill>
          <a:blip r:embed="rId3"/>
          <a:stretch>
            <a:fillRect/>
          </a:stretch>
        </p:blipFill>
        <p:spPr>
          <a:xfrm>
            <a:off x="10366565" y="283464"/>
            <a:ext cx="1234440" cy="566928"/>
          </a:xfrm>
          <a:prstGeom prst="rect">
            <a:avLst/>
          </a:prstGeom>
        </p:spPr>
      </p:pic>
      <p:pic>
        <p:nvPicPr>
          <p:cNvPr id="21" name="Imagen 20">
            <a:extLst>
              <a:ext uri="{FF2B5EF4-FFF2-40B4-BE49-F238E27FC236}">
                <a16:creationId xmlns:a16="http://schemas.microsoft.com/office/drawing/2014/main" id="{8C6B3B0F-D280-48BF-8FDE-E4C2CD44DD70}"/>
              </a:ext>
            </a:extLst>
          </p:cNvPr>
          <p:cNvPicPr>
            <a:picLocks noChangeAspect="1"/>
          </p:cNvPicPr>
          <p:nvPr/>
        </p:nvPicPr>
        <p:blipFill>
          <a:blip r:embed="rId4"/>
          <a:stretch>
            <a:fillRect/>
          </a:stretch>
        </p:blipFill>
        <p:spPr>
          <a:xfrm>
            <a:off x="548640" y="1901953"/>
            <a:ext cx="4771598" cy="335584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ALIANZA ESTRATÉGICA</a:t>
            </a:r>
            <a:endParaRPr lang="en-US" sz="1000" dirty="0"/>
          </a:p>
        </p:txBody>
      </p:sp>
      <p:sp>
        <p:nvSpPr>
          <p:cNvPr id="3" name="Text 1"/>
          <p:cNvSpPr/>
          <p:nvPr/>
        </p:nvSpPr>
        <p:spPr>
          <a:xfrm>
            <a:off x="1272540" y="758571"/>
            <a:ext cx="8719185" cy="658368"/>
          </a:xfrm>
          <a:prstGeom prst="rect">
            <a:avLst/>
          </a:prstGeom>
          <a:noFill/>
          <a:ln/>
        </p:spPr>
        <p:txBody>
          <a:bodyPr wrap="square" lIns="0" tIns="0" rIns="0" bIns="0" rtlCol="0" anchor="ctr">
            <a:normAutofit fontScale="92500" lnSpcReduction="20000"/>
          </a:bodyPr>
          <a:lstStyle/>
          <a:p>
            <a:pPr marL="0" indent="0">
              <a:buNone/>
            </a:pPr>
            <a:r>
              <a:rPr lang="en-US" sz="2700" b="1" dirty="0">
                <a:solidFill>
                  <a:srgbClr val="102D59"/>
                </a:solidFill>
              </a:rPr>
              <a:t>Un proyecto sostenible porque cada actor </a:t>
            </a:r>
            <a:r>
              <a:rPr lang="en-US" sz="2700" b="1" dirty="0" err="1">
                <a:solidFill>
                  <a:srgbClr val="102D59"/>
                </a:solidFill>
              </a:rPr>
              <a:t>asume</a:t>
            </a:r>
            <a:r>
              <a:rPr lang="en-US" sz="2700" b="1" dirty="0">
                <a:solidFill>
                  <a:srgbClr val="102D59"/>
                </a:solidFill>
              </a:rPr>
              <a:t> una</a:t>
            </a:r>
          </a:p>
          <a:p>
            <a:pPr marL="0" indent="0">
              <a:buNone/>
            </a:pPr>
            <a:r>
              <a:rPr lang="en-US" sz="2700" b="1" dirty="0">
                <a:solidFill>
                  <a:srgbClr val="102D59"/>
                </a:solidFill>
              </a:rPr>
              <a:t>                      </a:t>
            </a:r>
            <a:r>
              <a:rPr lang="en-US" sz="2700" b="1" dirty="0" err="1">
                <a:solidFill>
                  <a:srgbClr val="102D59"/>
                </a:solidFill>
              </a:rPr>
              <a:t>responsabilidad</a:t>
            </a:r>
            <a:r>
              <a:rPr lang="en-US" sz="2700" b="1" dirty="0">
                <a:solidFill>
                  <a:srgbClr val="102D59"/>
                </a:solidFill>
              </a:rPr>
              <a:t> concreta</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La inversión solicitada no financia la operación: activa un modelo con sostenibilidad pública permanente.</a:t>
            </a:r>
            <a:endParaRPr lang="en-US" sz="1300" dirty="0"/>
          </a:p>
        </p:txBody>
      </p:sp>
      <p:sp>
        <p:nvSpPr>
          <p:cNvPr id="5" name="Shape 3"/>
          <p:cNvSpPr/>
          <p:nvPr/>
        </p:nvSpPr>
        <p:spPr>
          <a:xfrm>
            <a:off x="548640" y="1965960"/>
            <a:ext cx="2743200" cy="2468880"/>
          </a:xfrm>
          <a:prstGeom prst="roundRect">
            <a:avLst>
              <a:gd name="adj" fmla="val 2222"/>
            </a:avLst>
          </a:prstGeom>
          <a:solidFill>
            <a:srgbClr val="FFFFFF"/>
          </a:solidFill>
          <a:ln w="10160">
            <a:solidFill>
              <a:srgbClr val="DDE3E7"/>
            </a:solidFill>
            <a:prstDash val="solid"/>
          </a:ln>
        </p:spPr>
        <p:txBody>
          <a:bodyPr/>
          <a:lstStyle/>
          <a:p>
            <a:endParaRPr/>
          </a:p>
        </p:txBody>
      </p:sp>
      <p:sp>
        <p:nvSpPr>
          <p:cNvPr id="6" name="Shape 4"/>
          <p:cNvSpPr/>
          <p:nvPr/>
        </p:nvSpPr>
        <p:spPr>
          <a:xfrm>
            <a:off x="548640" y="1965960"/>
            <a:ext cx="64008" cy="2468880"/>
          </a:xfrm>
          <a:prstGeom prst="rect">
            <a:avLst/>
          </a:prstGeom>
          <a:solidFill>
            <a:srgbClr val="F7A81B"/>
          </a:solidFill>
          <a:ln w="12700">
            <a:solidFill>
              <a:srgbClr val="F7A81B"/>
            </a:solidFill>
            <a:prstDash val="solid"/>
          </a:ln>
        </p:spPr>
        <p:txBody>
          <a:bodyPr/>
          <a:lstStyle/>
          <a:p>
            <a:endParaRPr/>
          </a:p>
        </p:txBody>
      </p:sp>
      <p:sp>
        <p:nvSpPr>
          <p:cNvPr id="7" name="Text 5"/>
          <p:cNvSpPr/>
          <p:nvPr/>
        </p:nvSpPr>
        <p:spPr>
          <a:xfrm>
            <a:off x="777240" y="2167128"/>
            <a:ext cx="2331720" cy="292608"/>
          </a:xfrm>
          <a:prstGeom prst="rect">
            <a:avLst/>
          </a:prstGeom>
          <a:noFill/>
          <a:ln/>
        </p:spPr>
        <p:txBody>
          <a:bodyPr wrap="square" lIns="0" tIns="0" rIns="0" bIns="0" rtlCol="0" anchor="ctr">
            <a:normAutofit/>
          </a:bodyPr>
          <a:lstStyle/>
          <a:p>
            <a:pPr marL="0" indent="0">
              <a:buNone/>
            </a:pPr>
            <a:r>
              <a:rPr sz="1200" b="1">
                <a:solidFill>
                  <a:srgbClr val="123764"/>
                </a:solidFill>
                <a:latin typeface="Arial"/>
              </a:rPr>
              <a:t>Rotary Club de Quilpué</a:t>
            </a:r>
            <a:endParaRPr lang="en-US" sz="1400" dirty="0"/>
          </a:p>
        </p:txBody>
      </p:sp>
      <p:sp>
        <p:nvSpPr>
          <p:cNvPr id="8" name="Text 6"/>
          <p:cNvSpPr/>
          <p:nvPr/>
        </p:nvSpPr>
        <p:spPr>
          <a:xfrm>
            <a:off x="777240" y="2569464"/>
            <a:ext cx="2331720" cy="1719072"/>
          </a:xfrm>
          <a:prstGeom prst="rect">
            <a:avLst/>
          </a:prstGeom>
          <a:noFill/>
          <a:ln/>
        </p:spPr>
        <p:txBody>
          <a:bodyPr wrap="square" lIns="0" tIns="0" rIns="0" bIns="0" rtlCol="0" anchor="t">
            <a:normAutofit/>
          </a:bodyPr>
          <a:lstStyle/>
          <a:p>
            <a:pPr marL="0" indent="0">
              <a:buNone/>
            </a:pPr>
            <a:r>
              <a:rPr lang="en-US" sz="1050" dirty="0">
                <a:solidFill>
                  <a:srgbClr val="263238"/>
                </a:solidFill>
              </a:rPr>
              <a:t>Financiamiento y provisión del equipamiento clínico, odontológico y terapéutico. Además, aporta el inmueble que hace posible proyectar este nuevo legado.</a:t>
            </a:r>
            <a:endParaRPr lang="en-US" sz="1050" dirty="0"/>
          </a:p>
        </p:txBody>
      </p:sp>
      <p:sp>
        <p:nvSpPr>
          <p:cNvPr id="9" name="Shape 7"/>
          <p:cNvSpPr/>
          <p:nvPr/>
        </p:nvSpPr>
        <p:spPr>
          <a:xfrm>
            <a:off x="3502152" y="1965960"/>
            <a:ext cx="2743200" cy="2468880"/>
          </a:xfrm>
          <a:prstGeom prst="roundRect">
            <a:avLst>
              <a:gd name="adj" fmla="val 2222"/>
            </a:avLst>
          </a:prstGeom>
          <a:solidFill>
            <a:srgbClr val="FFFFFF"/>
          </a:solidFill>
          <a:ln w="10160">
            <a:solidFill>
              <a:srgbClr val="DDE3E7"/>
            </a:solidFill>
            <a:prstDash val="solid"/>
          </a:ln>
        </p:spPr>
        <p:txBody>
          <a:bodyPr/>
          <a:lstStyle/>
          <a:p>
            <a:endParaRPr lang="es-CL"/>
          </a:p>
        </p:txBody>
      </p:sp>
      <p:sp>
        <p:nvSpPr>
          <p:cNvPr id="10" name="Shape 8"/>
          <p:cNvSpPr/>
          <p:nvPr/>
        </p:nvSpPr>
        <p:spPr>
          <a:xfrm>
            <a:off x="3502152" y="1965960"/>
            <a:ext cx="64008" cy="2468880"/>
          </a:xfrm>
          <a:prstGeom prst="rect">
            <a:avLst/>
          </a:prstGeom>
          <a:solidFill>
            <a:srgbClr val="00A2E0"/>
          </a:solidFill>
          <a:ln w="12700">
            <a:solidFill>
              <a:srgbClr val="00A2E0"/>
            </a:solidFill>
            <a:prstDash val="solid"/>
          </a:ln>
        </p:spPr>
        <p:txBody>
          <a:bodyPr/>
          <a:lstStyle/>
          <a:p>
            <a:endParaRPr lang="es-CL"/>
          </a:p>
        </p:txBody>
      </p:sp>
      <p:sp>
        <p:nvSpPr>
          <p:cNvPr id="11" name="Text 9"/>
          <p:cNvSpPr/>
          <p:nvPr/>
        </p:nvSpPr>
        <p:spPr>
          <a:xfrm>
            <a:off x="3730752" y="2167128"/>
            <a:ext cx="233172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Municipalidad de Quilpué</a:t>
            </a:r>
            <a:endParaRPr lang="en-US" sz="1400" dirty="0"/>
          </a:p>
        </p:txBody>
      </p:sp>
      <p:sp>
        <p:nvSpPr>
          <p:cNvPr id="12" name="Text 10"/>
          <p:cNvSpPr/>
          <p:nvPr/>
        </p:nvSpPr>
        <p:spPr>
          <a:xfrm>
            <a:off x="3730752" y="2569464"/>
            <a:ext cx="2331720" cy="1719072"/>
          </a:xfrm>
          <a:prstGeom prst="rect">
            <a:avLst/>
          </a:prstGeom>
          <a:noFill/>
          <a:ln/>
        </p:spPr>
        <p:txBody>
          <a:bodyPr wrap="square" lIns="0" tIns="0" rIns="0" bIns="0" rtlCol="0" anchor="t">
            <a:normAutofit/>
          </a:bodyPr>
          <a:lstStyle/>
          <a:p>
            <a:pPr marL="0" indent="0">
              <a:buNone/>
            </a:pPr>
            <a:r>
              <a:rPr lang="en-US" sz="1050" dirty="0">
                <a:solidFill>
                  <a:srgbClr val="263238"/>
                </a:solidFill>
              </a:rPr>
              <a:t>Adecuación de infraestructura y soporte institucional para habilitar el nuevo Centro.</a:t>
            </a:r>
            <a:endParaRPr lang="en-US" sz="1050" dirty="0"/>
          </a:p>
        </p:txBody>
      </p:sp>
      <p:sp>
        <p:nvSpPr>
          <p:cNvPr id="13" name="Shape 11"/>
          <p:cNvSpPr/>
          <p:nvPr/>
        </p:nvSpPr>
        <p:spPr>
          <a:xfrm>
            <a:off x="6455664" y="1965960"/>
            <a:ext cx="2743200" cy="2468880"/>
          </a:xfrm>
          <a:prstGeom prst="roundRect">
            <a:avLst>
              <a:gd name="adj" fmla="val 2222"/>
            </a:avLst>
          </a:prstGeom>
          <a:solidFill>
            <a:srgbClr val="FFFFFF"/>
          </a:solidFill>
          <a:ln w="10160">
            <a:solidFill>
              <a:srgbClr val="DDE3E7"/>
            </a:solidFill>
            <a:prstDash val="solid"/>
          </a:ln>
        </p:spPr>
        <p:txBody>
          <a:bodyPr/>
          <a:lstStyle/>
          <a:p>
            <a:endParaRPr lang="es-CL"/>
          </a:p>
        </p:txBody>
      </p:sp>
      <p:sp>
        <p:nvSpPr>
          <p:cNvPr id="14" name="Shape 12"/>
          <p:cNvSpPr/>
          <p:nvPr/>
        </p:nvSpPr>
        <p:spPr>
          <a:xfrm>
            <a:off x="6455664" y="1965960"/>
            <a:ext cx="64008" cy="2468880"/>
          </a:xfrm>
          <a:prstGeom prst="rect">
            <a:avLst/>
          </a:prstGeom>
          <a:solidFill>
            <a:srgbClr val="00A651"/>
          </a:solidFill>
          <a:ln w="12700">
            <a:solidFill>
              <a:srgbClr val="00A651"/>
            </a:solidFill>
            <a:prstDash val="solid"/>
          </a:ln>
        </p:spPr>
        <p:txBody>
          <a:bodyPr/>
          <a:lstStyle/>
          <a:p>
            <a:endParaRPr lang="es-CL"/>
          </a:p>
        </p:txBody>
      </p:sp>
      <p:sp>
        <p:nvSpPr>
          <p:cNvPr id="15" name="Text 13"/>
          <p:cNvSpPr/>
          <p:nvPr/>
        </p:nvSpPr>
        <p:spPr>
          <a:xfrm>
            <a:off x="6684264" y="2167128"/>
            <a:ext cx="233172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Corporación Municipal</a:t>
            </a:r>
            <a:endParaRPr lang="en-US" sz="1400" dirty="0"/>
          </a:p>
        </p:txBody>
      </p:sp>
      <p:sp>
        <p:nvSpPr>
          <p:cNvPr id="16" name="Text 14"/>
          <p:cNvSpPr/>
          <p:nvPr/>
        </p:nvSpPr>
        <p:spPr>
          <a:xfrm>
            <a:off x="6684264" y="2569464"/>
            <a:ext cx="2331720" cy="1719072"/>
          </a:xfrm>
          <a:prstGeom prst="rect">
            <a:avLst/>
          </a:prstGeom>
          <a:noFill/>
          <a:ln/>
        </p:spPr>
        <p:txBody>
          <a:bodyPr wrap="square" lIns="0" tIns="0" rIns="0" bIns="0" rtlCol="0" anchor="t">
            <a:normAutofit/>
          </a:bodyPr>
          <a:lstStyle/>
          <a:p>
            <a:pPr marL="0" indent="0">
              <a:buNone/>
            </a:pPr>
            <a:r>
              <a:rPr lang="en-US" sz="1050" dirty="0">
                <a:solidFill>
                  <a:srgbClr val="263238"/>
                </a:solidFill>
              </a:rPr>
              <a:t>Equipo profesional, equipamiento tecnológico y mobiliario administrativo, además del financiamiento de la operación permanente.</a:t>
            </a:r>
            <a:endParaRPr lang="en-US" sz="1050" dirty="0"/>
          </a:p>
        </p:txBody>
      </p:sp>
      <p:sp>
        <p:nvSpPr>
          <p:cNvPr id="17" name="Shape 15"/>
          <p:cNvSpPr/>
          <p:nvPr/>
        </p:nvSpPr>
        <p:spPr>
          <a:xfrm>
            <a:off x="9409176" y="1965960"/>
            <a:ext cx="2231136" cy="2468880"/>
          </a:xfrm>
          <a:prstGeom prst="roundRect">
            <a:avLst>
              <a:gd name="adj" fmla="val 2459"/>
            </a:avLst>
          </a:prstGeom>
          <a:solidFill>
            <a:srgbClr val="FFFFFF"/>
          </a:solidFill>
          <a:ln w="10160">
            <a:solidFill>
              <a:srgbClr val="DDE3E7"/>
            </a:solidFill>
            <a:prstDash val="solid"/>
          </a:ln>
        </p:spPr>
        <p:txBody>
          <a:bodyPr/>
          <a:lstStyle/>
          <a:p>
            <a:endParaRPr lang="es-CL"/>
          </a:p>
        </p:txBody>
      </p:sp>
      <p:sp>
        <p:nvSpPr>
          <p:cNvPr id="18" name="Shape 16"/>
          <p:cNvSpPr/>
          <p:nvPr/>
        </p:nvSpPr>
        <p:spPr>
          <a:xfrm>
            <a:off x="9409176" y="1965960"/>
            <a:ext cx="64008" cy="2468880"/>
          </a:xfrm>
          <a:prstGeom prst="rect">
            <a:avLst/>
          </a:prstGeom>
          <a:solidFill>
            <a:srgbClr val="17458F"/>
          </a:solidFill>
          <a:ln w="12700">
            <a:solidFill>
              <a:srgbClr val="17458F"/>
            </a:solidFill>
            <a:prstDash val="solid"/>
          </a:ln>
        </p:spPr>
        <p:txBody>
          <a:bodyPr/>
          <a:lstStyle/>
          <a:p>
            <a:endParaRPr lang="es-CL"/>
          </a:p>
        </p:txBody>
      </p:sp>
      <p:sp>
        <p:nvSpPr>
          <p:cNvPr id="19" name="Text 17"/>
          <p:cNvSpPr/>
          <p:nvPr/>
        </p:nvSpPr>
        <p:spPr>
          <a:xfrm>
            <a:off x="9637776" y="2167128"/>
            <a:ext cx="1819656"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Servicio de Salud</a:t>
            </a:r>
            <a:endParaRPr lang="en-US" sz="1400" dirty="0"/>
          </a:p>
        </p:txBody>
      </p:sp>
      <p:sp>
        <p:nvSpPr>
          <p:cNvPr id="20" name="Text 18"/>
          <p:cNvSpPr/>
          <p:nvPr/>
        </p:nvSpPr>
        <p:spPr>
          <a:xfrm>
            <a:off x="9637776" y="2569464"/>
            <a:ext cx="1819656" cy="1719072"/>
          </a:xfrm>
          <a:prstGeom prst="rect">
            <a:avLst/>
          </a:prstGeom>
          <a:noFill/>
          <a:ln/>
        </p:spPr>
        <p:txBody>
          <a:bodyPr wrap="square" lIns="0" tIns="0" rIns="0" bIns="0" rtlCol="0" anchor="t">
            <a:normAutofit/>
          </a:bodyPr>
          <a:lstStyle/>
          <a:p>
            <a:pPr marL="0" indent="0">
              <a:buNone/>
            </a:pPr>
            <a:r>
              <a:rPr lang="en-US" sz="1050" dirty="0">
                <a:solidFill>
                  <a:srgbClr val="263238"/>
                </a:solidFill>
              </a:rPr>
              <a:t>Actor clave en la destinación o transferencia del inmueble y en la articulación con la red asistencial.</a:t>
            </a:r>
            <a:endParaRPr lang="en-US" sz="1050" dirty="0"/>
          </a:p>
        </p:txBody>
      </p:sp>
      <p:sp>
        <p:nvSpPr>
          <p:cNvPr id="21" name="Text 19"/>
          <p:cNvSpPr/>
          <p:nvPr/>
        </p:nvSpPr>
        <p:spPr>
          <a:xfrm>
            <a:off x="777240" y="5047488"/>
            <a:ext cx="10515600" cy="658368"/>
          </a:xfrm>
          <a:prstGeom prst="rect">
            <a:avLst/>
          </a:prstGeom>
          <a:noFill/>
          <a:ln/>
        </p:spPr>
        <p:txBody>
          <a:bodyPr wrap="square" lIns="0" tIns="0" rIns="0" bIns="0" rtlCol="0" anchor="ctr">
            <a:normAutofit/>
          </a:bodyPr>
          <a:lstStyle/>
          <a:p>
            <a:pPr marL="0" indent="0" algn="ctr">
              <a:buNone/>
            </a:pPr>
            <a:r>
              <a:rPr lang="en-US" sz="1800" b="1" dirty="0">
                <a:solidFill>
                  <a:srgbClr val="102D59"/>
                </a:solidFill>
              </a:rPr>
              <a:t>La fortaleza del modelo: el aporte de Rotary queda directamente vinculado al equipamiento asistencial, sin superposición con los compromisos de las instituciones públicas.</a:t>
            </a:r>
            <a:endParaRPr lang="en-US" sz="180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6</a:t>
            </a:fld>
            <a:endParaRPr lang="en-US"/>
          </a:p>
        </p:txBody>
      </p:sp>
      <p:pic>
        <p:nvPicPr>
          <p:cNvPr id="26" name="Picture 25" descr="Logo Rotary Quipué.jpeg"/>
          <p:cNvPicPr>
            <a:picLocks noChangeAspect="1"/>
          </p:cNvPicPr>
          <p:nvPr/>
        </p:nvPicPr>
        <p:blipFill>
          <a:blip r:embed="rId3"/>
          <a:stretch>
            <a:fillRect/>
          </a:stretch>
        </p:blipFill>
        <p:spPr>
          <a:xfrm>
            <a:off x="10222992" y="219456"/>
            <a:ext cx="1527048" cy="70131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PLAN DE IMPLEMENTACIÓN</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De la alianza a la atención: una ruta gradual y verificable</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La propuesta original define una secuencia clara de puesta en marcha.</a:t>
            </a:r>
            <a:endParaRPr lang="en-US" sz="1300" dirty="0"/>
          </a:p>
        </p:txBody>
      </p:sp>
      <p:sp>
        <p:nvSpPr>
          <p:cNvPr id="5" name="Shape 3"/>
          <p:cNvSpPr/>
          <p:nvPr/>
        </p:nvSpPr>
        <p:spPr>
          <a:xfrm>
            <a:off x="1225296" y="2148840"/>
            <a:ext cx="685800" cy="685800"/>
          </a:xfrm>
          <a:prstGeom prst="ellipse">
            <a:avLst/>
          </a:prstGeom>
          <a:solidFill>
            <a:srgbClr val="17458F"/>
          </a:solidFill>
          <a:ln w="12700">
            <a:solidFill>
              <a:srgbClr val="17458F"/>
            </a:solidFill>
            <a:prstDash val="solid"/>
          </a:ln>
        </p:spPr>
        <p:txBody>
          <a:bodyPr/>
          <a:lstStyle/>
          <a:p>
            <a:endParaRPr lang="es-CL"/>
          </a:p>
        </p:txBody>
      </p:sp>
      <p:sp>
        <p:nvSpPr>
          <p:cNvPr id="6" name="Text 4"/>
          <p:cNvSpPr/>
          <p:nvPr/>
        </p:nvSpPr>
        <p:spPr>
          <a:xfrm>
            <a:off x="1225296" y="2350008"/>
            <a:ext cx="685800" cy="164592"/>
          </a:xfrm>
          <a:prstGeom prst="rect">
            <a:avLst/>
          </a:prstGeom>
          <a:noFill/>
          <a:ln/>
        </p:spPr>
        <p:txBody>
          <a:bodyPr wrap="square" lIns="0" tIns="0" rIns="0" bIns="0" rtlCol="0" anchor="ctr"/>
          <a:lstStyle/>
          <a:p>
            <a:pPr marL="0" indent="0" algn="ctr">
              <a:buNone/>
            </a:pPr>
            <a:r>
              <a:rPr lang="en-US" sz="1000" b="1" dirty="0">
                <a:solidFill>
                  <a:srgbClr val="FFFFFF"/>
                </a:solidFill>
              </a:rPr>
              <a:t>01</a:t>
            </a:r>
            <a:endParaRPr lang="en-US" sz="1000" dirty="0"/>
          </a:p>
        </p:txBody>
      </p:sp>
      <p:sp>
        <p:nvSpPr>
          <p:cNvPr id="7" name="Shape 5"/>
          <p:cNvSpPr/>
          <p:nvPr/>
        </p:nvSpPr>
        <p:spPr>
          <a:xfrm>
            <a:off x="1911096" y="2496312"/>
            <a:ext cx="914400" cy="0"/>
          </a:xfrm>
          <a:prstGeom prst="line">
            <a:avLst/>
          </a:prstGeom>
          <a:noFill/>
          <a:ln w="25400">
            <a:solidFill>
              <a:srgbClr val="AAB8C5"/>
            </a:solidFill>
            <a:prstDash val="solid"/>
          </a:ln>
        </p:spPr>
        <p:txBody>
          <a:bodyPr/>
          <a:lstStyle/>
          <a:p>
            <a:endParaRPr lang="es-CL"/>
          </a:p>
        </p:txBody>
      </p:sp>
      <p:sp>
        <p:nvSpPr>
          <p:cNvPr id="8" name="Text 6"/>
          <p:cNvSpPr/>
          <p:nvPr/>
        </p:nvSpPr>
        <p:spPr>
          <a:xfrm>
            <a:off x="566928" y="3063240"/>
            <a:ext cx="2011680" cy="274320"/>
          </a:xfrm>
          <a:prstGeom prst="rect">
            <a:avLst/>
          </a:prstGeom>
          <a:noFill/>
          <a:ln/>
        </p:spPr>
        <p:txBody>
          <a:bodyPr wrap="square" lIns="0" tIns="0" rIns="0" bIns="0" rtlCol="0" anchor="ctr"/>
          <a:lstStyle/>
          <a:p>
            <a:pPr marL="0" indent="0" algn="ctr">
              <a:buNone/>
            </a:pPr>
            <a:r>
              <a:rPr lang="en-US" sz="1300" b="1" dirty="0">
                <a:solidFill>
                  <a:srgbClr val="102D59"/>
                </a:solidFill>
              </a:rPr>
              <a:t>Formalización</a:t>
            </a:r>
            <a:endParaRPr lang="en-US" sz="1300" dirty="0"/>
          </a:p>
        </p:txBody>
      </p:sp>
      <p:sp>
        <p:nvSpPr>
          <p:cNvPr id="9" name="Text 7"/>
          <p:cNvSpPr/>
          <p:nvPr/>
        </p:nvSpPr>
        <p:spPr>
          <a:xfrm>
            <a:off x="566928" y="3456432"/>
            <a:ext cx="2011680" cy="658368"/>
          </a:xfrm>
          <a:prstGeom prst="rect">
            <a:avLst/>
          </a:prstGeom>
          <a:noFill/>
          <a:ln/>
        </p:spPr>
        <p:txBody>
          <a:bodyPr wrap="square" lIns="0" tIns="0" rIns="0" bIns="0" rtlCol="0" anchor="ctr">
            <a:normAutofit/>
          </a:bodyPr>
          <a:lstStyle/>
          <a:p>
            <a:pPr marL="0" indent="0" algn="ctr">
              <a:buNone/>
            </a:pPr>
            <a:r>
              <a:rPr lang="en-US" sz="1050" dirty="0">
                <a:solidFill>
                  <a:srgbClr val="263238"/>
                </a:solidFill>
              </a:rPr>
              <a:t>Acuerdos institucionales y destinación del inmueble</a:t>
            </a:r>
            <a:endParaRPr lang="en-US" sz="1050" dirty="0"/>
          </a:p>
        </p:txBody>
      </p:sp>
      <p:sp>
        <p:nvSpPr>
          <p:cNvPr id="10" name="Shape 8"/>
          <p:cNvSpPr/>
          <p:nvPr/>
        </p:nvSpPr>
        <p:spPr>
          <a:xfrm>
            <a:off x="3483864" y="2148840"/>
            <a:ext cx="685800" cy="685800"/>
          </a:xfrm>
          <a:prstGeom prst="ellipse">
            <a:avLst/>
          </a:prstGeom>
          <a:solidFill>
            <a:srgbClr val="17458F"/>
          </a:solidFill>
          <a:ln w="12700">
            <a:solidFill>
              <a:srgbClr val="17458F"/>
            </a:solidFill>
            <a:prstDash val="solid"/>
          </a:ln>
        </p:spPr>
        <p:txBody>
          <a:bodyPr/>
          <a:lstStyle/>
          <a:p>
            <a:endParaRPr lang="es-CL"/>
          </a:p>
        </p:txBody>
      </p:sp>
      <p:sp>
        <p:nvSpPr>
          <p:cNvPr id="11" name="Text 9"/>
          <p:cNvSpPr/>
          <p:nvPr/>
        </p:nvSpPr>
        <p:spPr>
          <a:xfrm>
            <a:off x="3483864" y="2350008"/>
            <a:ext cx="685800" cy="164592"/>
          </a:xfrm>
          <a:prstGeom prst="rect">
            <a:avLst/>
          </a:prstGeom>
          <a:noFill/>
          <a:ln/>
        </p:spPr>
        <p:txBody>
          <a:bodyPr wrap="square" lIns="0" tIns="0" rIns="0" bIns="0" rtlCol="0" anchor="ctr"/>
          <a:lstStyle/>
          <a:p>
            <a:pPr marL="0" indent="0" algn="ctr">
              <a:buNone/>
            </a:pPr>
            <a:r>
              <a:rPr lang="en-US" sz="1000" b="1" dirty="0">
                <a:solidFill>
                  <a:srgbClr val="FFFFFF"/>
                </a:solidFill>
              </a:rPr>
              <a:t>02</a:t>
            </a:r>
            <a:endParaRPr lang="en-US" sz="1000" dirty="0"/>
          </a:p>
        </p:txBody>
      </p:sp>
      <p:sp>
        <p:nvSpPr>
          <p:cNvPr id="12" name="Shape 10"/>
          <p:cNvSpPr/>
          <p:nvPr/>
        </p:nvSpPr>
        <p:spPr>
          <a:xfrm>
            <a:off x="4169664" y="2496312"/>
            <a:ext cx="914400" cy="0"/>
          </a:xfrm>
          <a:prstGeom prst="line">
            <a:avLst/>
          </a:prstGeom>
          <a:noFill/>
          <a:ln w="25400">
            <a:solidFill>
              <a:srgbClr val="AAB8C5"/>
            </a:solidFill>
            <a:prstDash val="solid"/>
          </a:ln>
        </p:spPr>
        <p:txBody>
          <a:bodyPr/>
          <a:lstStyle/>
          <a:p>
            <a:endParaRPr lang="es-CL"/>
          </a:p>
        </p:txBody>
      </p:sp>
      <p:sp>
        <p:nvSpPr>
          <p:cNvPr id="13" name="Text 11"/>
          <p:cNvSpPr/>
          <p:nvPr/>
        </p:nvSpPr>
        <p:spPr>
          <a:xfrm>
            <a:off x="2825496" y="3063240"/>
            <a:ext cx="2011680" cy="274320"/>
          </a:xfrm>
          <a:prstGeom prst="rect">
            <a:avLst/>
          </a:prstGeom>
          <a:noFill/>
          <a:ln/>
        </p:spPr>
        <p:txBody>
          <a:bodyPr wrap="square" lIns="0" tIns="0" rIns="0" bIns="0" rtlCol="0" anchor="ctr"/>
          <a:lstStyle/>
          <a:p>
            <a:pPr marL="0" indent="0" algn="ctr">
              <a:buNone/>
            </a:pPr>
            <a:r>
              <a:rPr lang="en-US" sz="1300" b="1" dirty="0">
                <a:solidFill>
                  <a:srgbClr val="102D59"/>
                </a:solidFill>
              </a:rPr>
              <a:t>Habilitación</a:t>
            </a:r>
            <a:endParaRPr lang="en-US" sz="1300" dirty="0"/>
          </a:p>
        </p:txBody>
      </p:sp>
      <p:sp>
        <p:nvSpPr>
          <p:cNvPr id="14" name="Text 12"/>
          <p:cNvSpPr/>
          <p:nvPr/>
        </p:nvSpPr>
        <p:spPr>
          <a:xfrm>
            <a:off x="2825496" y="3456432"/>
            <a:ext cx="2011680" cy="658368"/>
          </a:xfrm>
          <a:prstGeom prst="rect">
            <a:avLst/>
          </a:prstGeom>
          <a:noFill/>
          <a:ln/>
        </p:spPr>
        <p:txBody>
          <a:bodyPr wrap="square" lIns="0" tIns="0" rIns="0" bIns="0" rtlCol="0" anchor="ctr">
            <a:normAutofit/>
          </a:bodyPr>
          <a:lstStyle/>
          <a:p>
            <a:pPr marL="0" indent="0" algn="ctr">
              <a:buNone/>
            </a:pPr>
            <a:r>
              <a:rPr lang="en-US" sz="1050" dirty="0">
                <a:solidFill>
                  <a:srgbClr val="263238"/>
                </a:solidFill>
              </a:rPr>
              <a:t>Adecuación de infraestructura</a:t>
            </a:r>
            <a:endParaRPr lang="en-US" sz="1050" dirty="0"/>
          </a:p>
        </p:txBody>
      </p:sp>
      <p:sp>
        <p:nvSpPr>
          <p:cNvPr id="15" name="Shape 13"/>
          <p:cNvSpPr/>
          <p:nvPr/>
        </p:nvSpPr>
        <p:spPr>
          <a:xfrm>
            <a:off x="5742432" y="2148840"/>
            <a:ext cx="685800" cy="685800"/>
          </a:xfrm>
          <a:prstGeom prst="ellipse">
            <a:avLst/>
          </a:prstGeom>
          <a:solidFill>
            <a:srgbClr val="F7A81B"/>
          </a:solidFill>
          <a:ln w="12700">
            <a:solidFill>
              <a:srgbClr val="F7A81B"/>
            </a:solidFill>
            <a:prstDash val="solid"/>
          </a:ln>
        </p:spPr>
        <p:txBody>
          <a:bodyPr/>
          <a:lstStyle/>
          <a:p>
            <a:endParaRPr lang="es-CL"/>
          </a:p>
        </p:txBody>
      </p:sp>
      <p:sp>
        <p:nvSpPr>
          <p:cNvPr id="16" name="Text 14"/>
          <p:cNvSpPr/>
          <p:nvPr/>
        </p:nvSpPr>
        <p:spPr>
          <a:xfrm>
            <a:off x="5742432" y="2350008"/>
            <a:ext cx="685800" cy="164592"/>
          </a:xfrm>
          <a:prstGeom prst="rect">
            <a:avLst/>
          </a:prstGeom>
          <a:noFill/>
          <a:ln/>
        </p:spPr>
        <p:txBody>
          <a:bodyPr wrap="square" lIns="0" tIns="0" rIns="0" bIns="0" rtlCol="0" anchor="ctr"/>
          <a:lstStyle/>
          <a:p>
            <a:pPr marL="0" indent="0" algn="ctr">
              <a:buNone/>
            </a:pPr>
            <a:r>
              <a:rPr lang="en-US" sz="1000" b="1" dirty="0">
                <a:solidFill>
                  <a:srgbClr val="FFFFFF"/>
                </a:solidFill>
              </a:rPr>
              <a:t>03</a:t>
            </a:r>
            <a:endParaRPr lang="en-US" sz="1000" dirty="0"/>
          </a:p>
        </p:txBody>
      </p:sp>
      <p:sp>
        <p:nvSpPr>
          <p:cNvPr id="17" name="Shape 15"/>
          <p:cNvSpPr/>
          <p:nvPr/>
        </p:nvSpPr>
        <p:spPr>
          <a:xfrm>
            <a:off x="6428232" y="2496312"/>
            <a:ext cx="914400" cy="0"/>
          </a:xfrm>
          <a:prstGeom prst="line">
            <a:avLst/>
          </a:prstGeom>
          <a:noFill/>
          <a:ln w="25400">
            <a:solidFill>
              <a:srgbClr val="AAB8C5"/>
            </a:solidFill>
            <a:prstDash val="solid"/>
          </a:ln>
        </p:spPr>
        <p:txBody>
          <a:bodyPr/>
          <a:lstStyle/>
          <a:p>
            <a:endParaRPr lang="es-CL"/>
          </a:p>
        </p:txBody>
      </p:sp>
      <p:sp>
        <p:nvSpPr>
          <p:cNvPr id="18" name="Text 16"/>
          <p:cNvSpPr/>
          <p:nvPr/>
        </p:nvSpPr>
        <p:spPr>
          <a:xfrm>
            <a:off x="5084064" y="3063240"/>
            <a:ext cx="2011680" cy="274320"/>
          </a:xfrm>
          <a:prstGeom prst="rect">
            <a:avLst/>
          </a:prstGeom>
          <a:noFill/>
          <a:ln/>
        </p:spPr>
        <p:txBody>
          <a:bodyPr wrap="square" lIns="0" tIns="0" rIns="0" bIns="0" rtlCol="0" anchor="ctr"/>
          <a:lstStyle/>
          <a:p>
            <a:pPr marL="0" indent="0" algn="ctr">
              <a:buNone/>
            </a:pPr>
            <a:r>
              <a:rPr lang="en-US" sz="1300" b="1" dirty="0">
                <a:solidFill>
                  <a:srgbClr val="102D59"/>
                </a:solidFill>
              </a:rPr>
              <a:t>Equipamiento</a:t>
            </a:r>
            <a:endParaRPr lang="en-US" sz="1300" dirty="0"/>
          </a:p>
        </p:txBody>
      </p:sp>
      <p:sp>
        <p:nvSpPr>
          <p:cNvPr id="19" name="Text 17"/>
          <p:cNvSpPr/>
          <p:nvPr/>
        </p:nvSpPr>
        <p:spPr>
          <a:xfrm>
            <a:off x="5084064" y="3456432"/>
            <a:ext cx="2011680" cy="658368"/>
          </a:xfrm>
          <a:prstGeom prst="rect">
            <a:avLst/>
          </a:prstGeom>
          <a:noFill/>
          <a:ln/>
        </p:spPr>
        <p:txBody>
          <a:bodyPr wrap="square" lIns="0" tIns="0" rIns="0" bIns="0" rtlCol="0" anchor="ctr">
            <a:normAutofit/>
          </a:bodyPr>
          <a:lstStyle/>
          <a:p>
            <a:pPr marL="0" indent="0" algn="ctr">
              <a:buNone/>
            </a:pPr>
            <a:r>
              <a:rPr lang="en-US" sz="1050" dirty="0">
                <a:solidFill>
                  <a:srgbClr val="263238"/>
                </a:solidFill>
              </a:rPr>
              <a:t>Compra e instalación clínica, odontológica y terapéutica</a:t>
            </a:r>
            <a:endParaRPr lang="en-US" sz="1050" dirty="0"/>
          </a:p>
        </p:txBody>
      </p:sp>
      <p:sp>
        <p:nvSpPr>
          <p:cNvPr id="20" name="Shape 18"/>
          <p:cNvSpPr/>
          <p:nvPr/>
        </p:nvSpPr>
        <p:spPr>
          <a:xfrm>
            <a:off x="8001000" y="2148840"/>
            <a:ext cx="685800" cy="685800"/>
          </a:xfrm>
          <a:prstGeom prst="ellipse">
            <a:avLst/>
          </a:prstGeom>
          <a:solidFill>
            <a:srgbClr val="17458F"/>
          </a:solidFill>
          <a:ln w="12700">
            <a:solidFill>
              <a:srgbClr val="17458F"/>
            </a:solidFill>
            <a:prstDash val="solid"/>
          </a:ln>
        </p:spPr>
        <p:txBody>
          <a:bodyPr/>
          <a:lstStyle/>
          <a:p>
            <a:endParaRPr lang="es-CL"/>
          </a:p>
        </p:txBody>
      </p:sp>
      <p:sp>
        <p:nvSpPr>
          <p:cNvPr id="21" name="Text 19"/>
          <p:cNvSpPr/>
          <p:nvPr/>
        </p:nvSpPr>
        <p:spPr>
          <a:xfrm>
            <a:off x="8001000" y="2350008"/>
            <a:ext cx="685800" cy="164592"/>
          </a:xfrm>
          <a:prstGeom prst="rect">
            <a:avLst/>
          </a:prstGeom>
          <a:noFill/>
          <a:ln/>
        </p:spPr>
        <p:txBody>
          <a:bodyPr wrap="square" lIns="0" tIns="0" rIns="0" bIns="0" rtlCol="0" anchor="ctr"/>
          <a:lstStyle/>
          <a:p>
            <a:pPr marL="0" indent="0" algn="ctr">
              <a:buNone/>
            </a:pPr>
            <a:r>
              <a:rPr lang="en-US" sz="1000" b="1" dirty="0">
                <a:solidFill>
                  <a:srgbClr val="FFFFFF"/>
                </a:solidFill>
              </a:rPr>
              <a:t>04</a:t>
            </a:r>
            <a:endParaRPr lang="en-US" sz="1000" dirty="0"/>
          </a:p>
        </p:txBody>
      </p:sp>
      <p:sp>
        <p:nvSpPr>
          <p:cNvPr id="22" name="Shape 20"/>
          <p:cNvSpPr/>
          <p:nvPr/>
        </p:nvSpPr>
        <p:spPr>
          <a:xfrm>
            <a:off x="8686800" y="2496312"/>
            <a:ext cx="914400" cy="0"/>
          </a:xfrm>
          <a:prstGeom prst="line">
            <a:avLst/>
          </a:prstGeom>
          <a:noFill/>
          <a:ln w="25400">
            <a:solidFill>
              <a:srgbClr val="AAB8C5"/>
            </a:solidFill>
            <a:prstDash val="solid"/>
          </a:ln>
        </p:spPr>
        <p:txBody>
          <a:bodyPr/>
          <a:lstStyle/>
          <a:p>
            <a:endParaRPr lang="es-CL"/>
          </a:p>
        </p:txBody>
      </p:sp>
      <p:sp>
        <p:nvSpPr>
          <p:cNvPr id="23" name="Text 21"/>
          <p:cNvSpPr/>
          <p:nvPr/>
        </p:nvSpPr>
        <p:spPr>
          <a:xfrm>
            <a:off x="7342632" y="3063240"/>
            <a:ext cx="2011680" cy="274320"/>
          </a:xfrm>
          <a:prstGeom prst="rect">
            <a:avLst/>
          </a:prstGeom>
          <a:noFill/>
          <a:ln/>
        </p:spPr>
        <p:txBody>
          <a:bodyPr wrap="square" lIns="0" tIns="0" rIns="0" bIns="0" rtlCol="0" anchor="ctr"/>
          <a:lstStyle/>
          <a:p>
            <a:pPr marL="0" indent="0" algn="ctr">
              <a:buNone/>
            </a:pPr>
            <a:r>
              <a:rPr lang="en-US" sz="1300" b="1" dirty="0">
                <a:solidFill>
                  <a:srgbClr val="102D59"/>
                </a:solidFill>
              </a:rPr>
              <a:t>Equipo</a:t>
            </a:r>
            <a:endParaRPr lang="en-US" sz="1300" dirty="0"/>
          </a:p>
        </p:txBody>
      </p:sp>
      <p:sp>
        <p:nvSpPr>
          <p:cNvPr id="24" name="Text 22"/>
          <p:cNvSpPr/>
          <p:nvPr/>
        </p:nvSpPr>
        <p:spPr>
          <a:xfrm>
            <a:off x="7342632" y="3456432"/>
            <a:ext cx="2011680" cy="658368"/>
          </a:xfrm>
          <a:prstGeom prst="rect">
            <a:avLst/>
          </a:prstGeom>
          <a:noFill/>
          <a:ln/>
        </p:spPr>
        <p:txBody>
          <a:bodyPr wrap="square" lIns="0" tIns="0" rIns="0" bIns="0" rtlCol="0" anchor="ctr">
            <a:normAutofit/>
          </a:bodyPr>
          <a:lstStyle/>
          <a:p>
            <a:pPr marL="0" indent="0" algn="ctr">
              <a:buNone/>
            </a:pPr>
            <a:r>
              <a:rPr lang="en-US" sz="1050" dirty="0">
                <a:solidFill>
                  <a:srgbClr val="263238"/>
                </a:solidFill>
              </a:rPr>
              <a:t>Conformación del equipo multidisciplinario</a:t>
            </a:r>
            <a:endParaRPr lang="en-US" sz="1050" dirty="0"/>
          </a:p>
        </p:txBody>
      </p:sp>
      <p:sp>
        <p:nvSpPr>
          <p:cNvPr id="25" name="Shape 23"/>
          <p:cNvSpPr/>
          <p:nvPr/>
        </p:nvSpPr>
        <p:spPr>
          <a:xfrm>
            <a:off x="10259568" y="2148840"/>
            <a:ext cx="685800" cy="685800"/>
          </a:xfrm>
          <a:prstGeom prst="ellipse">
            <a:avLst/>
          </a:prstGeom>
          <a:solidFill>
            <a:srgbClr val="17458F"/>
          </a:solidFill>
          <a:ln w="12700">
            <a:solidFill>
              <a:srgbClr val="17458F"/>
            </a:solidFill>
            <a:prstDash val="solid"/>
          </a:ln>
        </p:spPr>
        <p:txBody>
          <a:bodyPr/>
          <a:lstStyle/>
          <a:p>
            <a:endParaRPr lang="es-CL"/>
          </a:p>
        </p:txBody>
      </p:sp>
      <p:sp>
        <p:nvSpPr>
          <p:cNvPr id="26" name="Text 24"/>
          <p:cNvSpPr/>
          <p:nvPr/>
        </p:nvSpPr>
        <p:spPr>
          <a:xfrm>
            <a:off x="10259568" y="2350008"/>
            <a:ext cx="685800" cy="164592"/>
          </a:xfrm>
          <a:prstGeom prst="rect">
            <a:avLst/>
          </a:prstGeom>
          <a:noFill/>
          <a:ln/>
        </p:spPr>
        <p:txBody>
          <a:bodyPr wrap="square" lIns="0" tIns="0" rIns="0" bIns="0" rtlCol="0" anchor="ctr"/>
          <a:lstStyle/>
          <a:p>
            <a:pPr marL="0" indent="0" algn="ctr">
              <a:buNone/>
            </a:pPr>
            <a:r>
              <a:rPr lang="en-US" sz="1000" b="1" dirty="0">
                <a:solidFill>
                  <a:srgbClr val="FFFFFF"/>
                </a:solidFill>
              </a:rPr>
              <a:t>05</a:t>
            </a:r>
            <a:endParaRPr lang="en-US" sz="1000" dirty="0"/>
          </a:p>
        </p:txBody>
      </p:sp>
      <p:sp>
        <p:nvSpPr>
          <p:cNvPr id="27" name="Text 25"/>
          <p:cNvSpPr/>
          <p:nvPr/>
        </p:nvSpPr>
        <p:spPr>
          <a:xfrm>
            <a:off x="9601200" y="3063240"/>
            <a:ext cx="2011680" cy="274320"/>
          </a:xfrm>
          <a:prstGeom prst="rect">
            <a:avLst/>
          </a:prstGeom>
          <a:noFill/>
          <a:ln/>
        </p:spPr>
        <p:txBody>
          <a:bodyPr wrap="square" lIns="0" tIns="0" rIns="0" bIns="0" rtlCol="0" anchor="ctr"/>
          <a:lstStyle/>
          <a:p>
            <a:pPr marL="0" indent="0" algn="ctr">
              <a:buNone/>
            </a:pPr>
            <a:r>
              <a:rPr lang="en-US" sz="1300" b="1" dirty="0">
                <a:solidFill>
                  <a:srgbClr val="102D59"/>
                </a:solidFill>
              </a:rPr>
              <a:t>Puesta en marcha</a:t>
            </a:r>
            <a:endParaRPr lang="en-US" sz="1300" dirty="0"/>
          </a:p>
        </p:txBody>
      </p:sp>
      <p:sp>
        <p:nvSpPr>
          <p:cNvPr id="28" name="Text 26"/>
          <p:cNvSpPr/>
          <p:nvPr/>
        </p:nvSpPr>
        <p:spPr>
          <a:xfrm>
            <a:off x="9601200" y="3456432"/>
            <a:ext cx="2011680" cy="658368"/>
          </a:xfrm>
          <a:prstGeom prst="rect">
            <a:avLst/>
          </a:prstGeom>
          <a:noFill/>
          <a:ln/>
        </p:spPr>
        <p:txBody>
          <a:bodyPr wrap="square" lIns="0" tIns="0" rIns="0" bIns="0" rtlCol="0" anchor="ctr">
            <a:normAutofit/>
          </a:bodyPr>
          <a:lstStyle/>
          <a:p>
            <a:pPr marL="0" indent="0" algn="ctr">
              <a:buNone/>
            </a:pPr>
            <a:r>
              <a:rPr lang="en-US" sz="1050" dirty="0">
                <a:solidFill>
                  <a:srgbClr val="263238"/>
                </a:solidFill>
              </a:rPr>
              <a:t>Inicio gradual de prestaciones</a:t>
            </a:r>
            <a:endParaRPr lang="en-US" sz="1050" dirty="0"/>
          </a:p>
        </p:txBody>
      </p:sp>
      <p:sp>
        <p:nvSpPr>
          <p:cNvPr id="29" name="Shape 27"/>
          <p:cNvSpPr/>
          <p:nvPr/>
        </p:nvSpPr>
        <p:spPr>
          <a:xfrm>
            <a:off x="1325880" y="4892040"/>
            <a:ext cx="9509760" cy="749808"/>
          </a:xfrm>
          <a:prstGeom prst="roundRect">
            <a:avLst/>
          </a:prstGeom>
          <a:solidFill>
            <a:srgbClr val="E8F2FF"/>
          </a:solidFill>
          <a:ln w="12700">
            <a:solidFill>
              <a:srgbClr val="C9DBEE"/>
            </a:solidFill>
            <a:prstDash val="solid"/>
          </a:ln>
        </p:spPr>
        <p:txBody>
          <a:bodyPr/>
          <a:lstStyle/>
          <a:p>
            <a:endParaRPr lang="es-CL"/>
          </a:p>
        </p:txBody>
      </p:sp>
      <p:sp>
        <p:nvSpPr>
          <p:cNvPr id="30" name="Text 28"/>
          <p:cNvSpPr/>
          <p:nvPr/>
        </p:nvSpPr>
        <p:spPr>
          <a:xfrm>
            <a:off x="1600200" y="5138928"/>
            <a:ext cx="8961120" cy="256032"/>
          </a:xfrm>
          <a:prstGeom prst="rect">
            <a:avLst/>
          </a:prstGeom>
          <a:noFill/>
          <a:ln/>
        </p:spPr>
        <p:txBody>
          <a:bodyPr wrap="square" lIns="0" tIns="0" rIns="0" bIns="0" rtlCol="0" anchor="ctr"/>
          <a:lstStyle/>
          <a:p>
            <a:pPr marL="0" indent="0" algn="ctr">
              <a:buNone/>
            </a:pPr>
            <a:r>
              <a:rPr lang="en-US" sz="1400" b="1" dirty="0">
                <a:solidFill>
                  <a:srgbClr val="17458F"/>
                </a:solidFill>
              </a:rPr>
              <a:t>Resultado: un Centro operativo con responsabilidades institucionales definidas y continuidad financiera asegurada por la red pública.</a:t>
            </a:r>
            <a:endParaRPr lang="en-US" sz="1400" dirty="0"/>
          </a:p>
        </p:txBody>
      </p:sp>
      <p:sp>
        <p:nvSpPr>
          <p:cNvPr id="32"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7</a:t>
            </a:fld>
            <a:endParaRPr lang="en-US"/>
          </a:p>
        </p:txBody>
      </p:sp>
      <p:pic>
        <p:nvPicPr>
          <p:cNvPr id="31" name="Picture 30" descr="Logo Rotary Quipué.jpeg"/>
          <p:cNvPicPr>
            <a:picLocks noChangeAspect="1"/>
          </p:cNvPicPr>
          <p:nvPr/>
        </p:nvPicPr>
        <p:blipFill>
          <a:blip r:embed="rId3"/>
          <a:stretch>
            <a:fillRect/>
          </a:stretch>
        </p:blipFill>
        <p:spPr>
          <a:xfrm>
            <a:off x="10218420" y="265175"/>
            <a:ext cx="1433546" cy="65836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48640" y="384048"/>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INVERSIÓN SOLICITADA</a:t>
            </a:r>
            <a:endParaRPr lang="en-US" sz="1000" dirty="0"/>
          </a:p>
        </p:txBody>
      </p:sp>
      <p:sp>
        <p:nvSpPr>
          <p:cNvPr id="3" name="Text 1"/>
          <p:cNvSpPr/>
          <p:nvPr/>
        </p:nvSpPr>
        <p:spPr>
          <a:xfrm>
            <a:off x="548640" y="713232"/>
            <a:ext cx="10972800" cy="658368"/>
          </a:xfrm>
          <a:prstGeom prst="rect">
            <a:avLst/>
          </a:prstGeom>
          <a:noFill/>
          <a:ln/>
        </p:spPr>
        <p:txBody>
          <a:bodyPr wrap="square" lIns="0" tIns="0" rIns="0" bIns="0" rtlCol="0" anchor="ctr">
            <a:normAutofit/>
          </a:bodyPr>
          <a:lstStyle/>
          <a:p>
            <a:pPr marL="0" indent="0">
              <a:buNone/>
            </a:pPr>
            <a:r>
              <a:rPr sz="2200" b="1">
                <a:solidFill>
                  <a:srgbClr val="123764"/>
                </a:solidFill>
                <a:latin typeface="Arial"/>
              </a:rPr>
              <a:t>USD 30.000: el aporte que buscamos movilizar</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sz="1400" b="0" dirty="0">
                <a:solidFill>
                  <a:srgbClr val="1C3657"/>
                </a:solidFill>
                <a:latin typeface="Arial"/>
              </a:rPr>
              <a:t>El 98,3% se </a:t>
            </a:r>
            <a:r>
              <a:rPr sz="1400" b="0" dirty="0" err="1">
                <a:solidFill>
                  <a:srgbClr val="1C3657"/>
                </a:solidFill>
                <a:latin typeface="Arial"/>
              </a:rPr>
              <a:t>destina</a:t>
            </a:r>
            <a:r>
              <a:rPr sz="1400" b="0" dirty="0">
                <a:solidFill>
                  <a:srgbClr val="1C3657"/>
                </a:solidFill>
                <a:latin typeface="Arial"/>
              </a:rPr>
              <a:t> </a:t>
            </a:r>
            <a:r>
              <a:rPr sz="1400" b="0" dirty="0" err="1">
                <a:solidFill>
                  <a:srgbClr val="1C3657"/>
                </a:solidFill>
                <a:latin typeface="Arial"/>
              </a:rPr>
              <a:t>directamente</a:t>
            </a:r>
            <a:r>
              <a:rPr sz="1400" b="0" dirty="0">
                <a:solidFill>
                  <a:srgbClr val="1C3657"/>
                </a:solidFill>
                <a:latin typeface="Arial"/>
              </a:rPr>
              <a:t> a </a:t>
            </a:r>
            <a:r>
              <a:rPr sz="1400" b="0" dirty="0" err="1">
                <a:solidFill>
                  <a:srgbClr val="1C3657"/>
                </a:solidFill>
                <a:latin typeface="Arial"/>
              </a:rPr>
              <a:t>equipamiento</a:t>
            </a:r>
            <a:r>
              <a:rPr sz="1400" b="0" dirty="0">
                <a:solidFill>
                  <a:srgbClr val="1C3657"/>
                </a:solidFill>
                <a:latin typeface="Arial"/>
              </a:rPr>
              <a:t> </a:t>
            </a:r>
            <a:r>
              <a:rPr sz="1400" b="0" dirty="0" err="1">
                <a:solidFill>
                  <a:srgbClr val="1C3657"/>
                </a:solidFill>
                <a:latin typeface="Arial"/>
              </a:rPr>
              <a:t>clínico</a:t>
            </a:r>
            <a:r>
              <a:rPr sz="1400" b="0" dirty="0">
                <a:solidFill>
                  <a:srgbClr val="1C3657"/>
                </a:solidFill>
                <a:latin typeface="Arial"/>
              </a:rPr>
              <a:t> y </a:t>
            </a:r>
            <a:r>
              <a:rPr sz="1400" b="0" dirty="0" err="1">
                <a:solidFill>
                  <a:srgbClr val="1C3657"/>
                </a:solidFill>
                <a:latin typeface="Arial"/>
              </a:rPr>
              <a:t>terapéutico</a:t>
            </a:r>
            <a:r>
              <a:rPr sz="1400" b="0" dirty="0">
                <a:solidFill>
                  <a:srgbClr val="1C3657"/>
                </a:solidFill>
                <a:latin typeface="Arial"/>
              </a:rPr>
              <a:t>; 1,7% </a:t>
            </a:r>
            <a:r>
              <a:rPr sz="1400" b="0" dirty="0" err="1">
                <a:solidFill>
                  <a:srgbClr val="1C3657"/>
                </a:solidFill>
                <a:latin typeface="Arial"/>
              </a:rPr>
              <a:t>corresponde</a:t>
            </a:r>
            <a:r>
              <a:rPr sz="1400" b="0" dirty="0">
                <a:solidFill>
                  <a:srgbClr val="1C3657"/>
                </a:solidFill>
                <a:latin typeface="Arial"/>
              </a:rPr>
              <a:t> a </a:t>
            </a:r>
            <a:r>
              <a:rPr sz="1400" b="0" dirty="0" err="1">
                <a:solidFill>
                  <a:srgbClr val="1C3657"/>
                </a:solidFill>
                <a:latin typeface="Arial"/>
              </a:rPr>
              <a:t>gestión</a:t>
            </a:r>
            <a:r>
              <a:rPr sz="1400" b="0" dirty="0">
                <a:solidFill>
                  <a:srgbClr val="1C3657"/>
                </a:solidFill>
                <a:latin typeface="Arial"/>
              </a:rPr>
              <a:t> del </a:t>
            </a:r>
            <a:r>
              <a:rPr sz="1400" b="0" dirty="0" err="1">
                <a:solidFill>
                  <a:srgbClr val="1C3657"/>
                </a:solidFill>
                <a:latin typeface="Arial"/>
              </a:rPr>
              <a:t>proyecto</a:t>
            </a:r>
            <a:r>
              <a:rPr sz="950" b="0" dirty="0">
                <a:solidFill>
                  <a:srgbClr val="1C3657"/>
                </a:solidFill>
                <a:latin typeface="Arial"/>
              </a:rPr>
              <a:t>.</a:t>
            </a:r>
            <a:endParaRPr lang="en-US" sz="1300" dirty="0"/>
          </a:p>
        </p:txBody>
      </p:sp>
      <p:sp>
        <p:nvSpPr>
          <p:cNvPr id="5" name="Text 3"/>
          <p:cNvSpPr/>
          <p:nvPr/>
        </p:nvSpPr>
        <p:spPr>
          <a:xfrm>
            <a:off x="640080" y="1965960"/>
            <a:ext cx="3840480" cy="658368"/>
          </a:xfrm>
          <a:prstGeom prst="rect">
            <a:avLst/>
          </a:prstGeom>
          <a:noFill/>
          <a:ln/>
        </p:spPr>
        <p:txBody>
          <a:bodyPr wrap="square" lIns="0" tIns="0" rIns="0" bIns="0" rtlCol="0" anchor="ctr"/>
          <a:lstStyle/>
          <a:p>
            <a:pPr marL="0" indent="0">
              <a:buNone/>
            </a:pPr>
            <a:r>
              <a:rPr sz="2800" b="1">
                <a:solidFill>
                  <a:srgbClr val="005DAA"/>
                </a:solidFill>
                <a:latin typeface="Arial"/>
              </a:rPr>
              <a:t>USD 30.000</a:t>
            </a:r>
            <a:endParaRPr lang="en-US" sz="3600" dirty="0"/>
          </a:p>
        </p:txBody>
      </p:sp>
      <p:sp>
        <p:nvSpPr>
          <p:cNvPr id="6" name="Text 4"/>
          <p:cNvSpPr/>
          <p:nvPr/>
        </p:nvSpPr>
        <p:spPr>
          <a:xfrm>
            <a:off x="640080" y="2555214"/>
            <a:ext cx="3200400" cy="320040"/>
          </a:xfrm>
          <a:prstGeom prst="rect">
            <a:avLst/>
          </a:prstGeom>
          <a:noFill/>
          <a:ln/>
        </p:spPr>
        <p:txBody>
          <a:bodyPr wrap="square" lIns="0" tIns="0" rIns="0" bIns="0" rtlCol="0" anchor="ctr"/>
          <a:lstStyle/>
          <a:p>
            <a:pPr marL="0" indent="0">
              <a:buNone/>
            </a:pPr>
            <a:r>
              <a:rPr sz="900" b="1" dirty="0">
                <a:solidFill>
                  <a:srgbClr val="F7A81B"/>
                </a:solidFill>
                <a:latin typeface="Arial"/>
              </a:rPr>
              <a:t>APORTE SOLICITADO EN ESTA POSTULACIÓN</a:t>
            </a:r>
            <a:endParaRPr lang="en-US" sz="1500" dirty="0"/>
          </a:p>
        </p:txBody>
      </p:sp>
      <p:sp>
        <p:nvSpPr>
          <p:cNvPr id="7" name="Text 5"/>
          <p:cNvSpPr/>
          <p:nvPr/>
        </p:nvSpPr>
        <p:spPr>
          <a:xfrm>
            <a:off x="4572000" y="1874520"/>
            <a:ext cx="2926080" cy="228600"/>
          </a:xfrm>
          <a:prstGeom prst="rect">
            <a:avLst/>
          </a:prstGeom>
          <a:noFill/>
          <a:ln/>
        </p:spPr>
        <p:txBody>
          <a:bodyPr wrap="square" lIns="0" tIns="0" rIns="0" bIns="0" rtlCol="0" anchor="ctr"/>
          <a:lstStyle/>
          <a:p>
            <a:pPr marL="0" indent="0">
              <a:buNone/>
            </a:pPr>
            <a:r>
              <a:rPr sz="1400" b="0" dirty="0" err="1">
                <a:solidFill>
                  <a:srgbClr val="1C3657"/>
                </a:solidFill>
                <a:latin typeface="Arial"/>
              </a:rPr>
              <a:t>Odontología</a:t>
            </a:r>
            <a:r>
              <a:rPr sz="1400" b="0" dirty="0">
                <a:solidFill>
                  <a:srgbClr val="1C3657"/>
                </a:solidFill>
                <a:latin typeface="Arial"/>
              </a:rPr>
              <a:t> </a:t>
            </a:r>
            <a:r>
              <a:rPr sz="1400" b="0" dirty="0" err="1">
                <a:solidFill>
                  <a:srgbClr val="1C3657"/>
                </a:solidFill>
                <a:latin typeface="Arial"/>
              </a:rPr>
              <a:t>infantil</a:t>
            </a:r>
            <a:endParaRPr lang="en-US" sz="1400" dirty="0"/>
          </a:p>
        </p:txBody>
      </p:sp>
      <p:sp>
        <p:nvSpPr>
          <p:cNvPr id="8" name="Shape 6"/>
          <p:cNvSpPr/>
          <p:nvPr/>
        </p:nvSpPr>
        <p:spPr>
          <a:xfrm>
            <a:off x="7406640" y="1901952"/>
            <a:ext cx="3277590" cy="164592"/>
          </a:xfrm>
          <a:prstGeom prst="rect">
            <a:avLst/>
          </a:prstGeom>
          <a:solidFill>
            <a:srgbClr val="F7A81B"/>
          </a:solidFill>
          <a:ln w="12700">
            <a:solidFill>
              <a:srgbClr val="F7A81B"/>
            </a:solidFill>
            <a:prstDash val="solid"/>
          </a:ln>
        </p:spPr>
        <p:txBody>
          <a:bodyPr/>
          <a:lstStyle/>
          <a:p>
            <a:endParaRPr/>
          </a:p>
        </p:txBody>
      </p:sp>
      <p:sp>
        <p:nvSpPr>
          <p:cNvPr id="9" name="Text 7"/>
          <p:cNvSpPr/>
          <p:nvPr/>
        </p:nvSpPr>
        <p:spPr>
          <a:xfrm>
            <a:off x="10771632" y="1915134"/>
            <a:ext cx="594360" cy="187986"/>
          </a:xfrm>
          <a:prstGeom prst="rect">
            <a:avLst/>
          </a:prstGeom>
          <a:noFill/>
          <a:ln/>
        </p:spPr>
        <p:txBody>
          <a:bodyPr wrap="square" lIns="0" tIns="0" rIns="0" bIns="0" rtlCol="0" anchor="ctr"/>
          <a:lstStyle/>
          <a:p>
            <a:pPr marL="0" indent="0" algn="r">
              <a:buNone/>
            </a:pPr>
            <a:r>
              <a:rPr sz="1400" b="1" dirty="0">
                <a:solidFill>
                  <a:srgbClr val="1C3657"/>
                </a:solidFill>
                <a:latin typeface="Arial"/>
              </a:rPr>
              <a:t>26,6%</a:t>
            </a:r>
            <a:endParaRPr lang="en-US" sz="1400" dirty="0"/>
          </a:p>
        </p:txBody>
      </p:sp>
      <p:sp>
        <p:nvSpPr>
          <p:cNvPr id="10" name="Text 8"/>
          <p:cNvSpPr/>
          <p:nvPr/>
        </p:nvSpPr>
        <p:spPr>
          <a:xfrm>
            <a:off x="4526280" y="3189160"/>
            <a:ext cx="2926080" cy="228600"/>
          </a:xfrm>
          <a:prstGeom prst="rect">
            <a:avLst/>
          </a:prstGeom>
          <a:noFill/>
          <a:ln/>
        </p:spPr>
        <p:txBody>
          <a:bodyPr wrap="square" lIns="0" tIns="0" rIns="0" bIns="0" rtlCol="0" anchor="ctr"/>
          <a:lstStyle/>
          <a:p>
            <a:pPr marL="0" indent="0">
              <a:buNone/>
            </a:pPr>
            <a:r>
              <a:rPr sz="1400" b="0" dirty="0">
                <a:solidFill>
                  <a:srgbClr val="1C3657"/>
                </a:solidFill>
                <a:latin typeface="Arial"/>
              </a:rPr>
              <a:t>Sala de </a:t>
            </a:r>
            <a:r>
              <a:rPr sz="1400" b="0" dirty="0" err="1">
                <a:solidFill>
                  <a:srgbClr val="1C3657"/>
                </a:solidFill>
                <a:latin typeface="Arial"/>
              </a:rPr>
              <a:t>estimulación</a:t>
            </a:r>
            <a:endParaRPr lang="en-US" sz="1400" dirty="0"/>
          </a:p>
        </p:txBody>
      </p:sp>
      <p:sp>
        <p:nvSpPr>
          <p:cNvPr id="11" name="Shape 9"/>
          <p:cNvSpPr/>
          <p:nvPr/>
        </p:nvSpPr>
        <p:spPr>
          <a:xfrm>
            <a:off x="7406640" y="2331720"/>
            <a:ext cx="3135086" cy="164592"/>
          </a:xfrm>
          <a:prstGeom prst="rect">
            <a:avLst/>
          </a:prstGeom>
          <a:solidFill>
            <a:srgbClr val="F7A81B"/>
          </a:solidFill>
          <a:ln w="12700">
            <a:solidFill>
              <a:srgbClr val="F7A81B"/>
            </a:solidFill>
            <a:prstDash val="solid"/>
          </a:ln>
        </p:spPr>
        <p:txBody>
          <a:bodyPr/>
          <a:lstStyle/>
          <a:p>
            <a:endParaRPr/>
          </a:p>
        </p:txBody>
      </p:sp>
      <p:sp>
        <p:nvSpPr>
          <p:cNvPr id="12" name="Text 10"/>
          <p:cNvSpPr/>
          <p:nvPr/>
        </p:nvSpPr>
        <p:spPr>
          <a:xfrm>
            <a:off x="10807114" y="3145268"/>
            <a:ext cx="594360" cy="228600"/>
          </a:xfrm>
          <a:prstGeom prst="rect">
            <a:avLst/>
          </a:prstGeom>
          <a:noFill/>
          <a:ln/>
        </p:spPr>
        <p:txBody>
          <a:bodyPr wrap="square" lIns="0" tIns="0" rIns="0" bIns="0" rtlCol="0" anchor="ctr"/>
          <a:lstStyle/>
          <a:p>
            <a:pPr marL="0" indent="0" algn="r">
              <a:buNone/>
            </a:pPr>
            <a:r>
              <a:rPr sz="1400" b="1" dirty="0">
                <a:solidFill>
                  <a:srgbClr val="1C3657"/>
                </a:solidFill>
                <a:latin typeface="Arial"/>
              </a:rPr>
              <a:t>15,0%</a:t>
            </a:r>
            <a:endParaRPr lang="en-US" sz="1400" dirty="0"/>
          </a:p>
        </p:txBody>
      </p:sp>
      <p:sp>
        <p:nvSpPr>
          <p:cNvPr id="13" name="Text 11"/>
          <p:cNvSpPr/>
          <p:nvPr/>
        </p:nvSpPr>
        <p:spPr>
          <a:xfrm>
            <a:off x="4545330" y="4018788"/>
            <a:ext cx="2926080" cy="228600"/>
          </a:xfrm>
          <a:prstGeom prst="rect">
            <a:avLst/>
          </a:prstGeom>
          <a:noFill/>
          <a:ln/>
        </p:spPr>
        <p:txBody>
          <a:bodyPr wrap="square" lIns="0" tIns="0" rIns="0" bIns="0" rtlCol="0" anchor="ctr"/>
          <a:lstStyle/>
          <a:p>
            <a:pPr marL="0" indent="0">
              <a:buNone/>
            </a:pPr>
            <a:r>
              <a:rPr sz="1400" b="0" dirty="0">
                <a:solidFill>
                  <a:srgbClr val="1C3657"/>
                </a:solidFill>
                <a:latin typeface="Arial"/>
              </a:rPr>
              <a:t>Box </a:t>
            </a:r>
            <a:r>
              <a:rPr sz="1400" b="0" dirty="0" err="1">
                <a:solidFill>
                  <a:srgbClr val="1C3657"/>
                </a:solidFill>
                <a:latin typeface="Arial"/>
              </a:rPr>
              <a:t>médico</a:t>
            </a:r>
            <a:endParaRPr lang="en-US" sz="1400" dirty="0"/>
          </a:p>
        </p:txBody>
      </p:sp>
      <p:sp>
        <p:nvSpPr>
          <p:cNvPr id="14" name="Shape 12"/>
          <p:cNvSpPr/>
          <p:nvPr/>
        </p:nvSpPr>
        <p:spPr>
          <a:xfrm>
            <a:off x="7406640" y="2772918"/>
            <a:ext cx="3135086" cy="153162"/>
          </a:xfrm>
          <a:prstGeom prst="rect">
            <a:avLst/>
          </a:prstGeom>
          <a:solidFill>
            <a:srgbClr val="17458F"/>
          </a:solidFill>
          <a:ln w="12700">
            <a:solidFill>
              <a:srgbClr val="17458F"/>
            </a:solidFill>
            <a:prstDash val="solid"/>
          </a:ln>
        </p:spPr>
        <p:txBody>
          <a:bodyPr/>
          <a:lstStyle/>
          <a:p>
            <a:endParaRPr/>
          </a:p>
        </p:txBody>
      </p:sp>
      <p:sp>
        <p:nvSpPr>
          <p:cNvPr id="15" name="Text 13"/>
          <p:cNvSpPr/>
          <p:nvPr/>
        </p:nvSpPr>
        <p:spPr>
          <a:xfrm>
            <a:off x="10786189" y="4013320"/>
            <a:ext cx="594360" cy="228600"/>
          </a:xfrm>
          <a:prstGeom prst="rect">
            <a:avLst/>
          </a:prstGeom>
          <a:noFill/>
          <a:ln/>
        </p:spPr>
        <p:txBody>
          <a:bodyPr wrap="square" lIns="0" tIns="0" rIns="0" bIns="0" rtlCol="0" anchor="ctr"/>
          <a:lstStyle/>
          <a:p>
            <a:pPr marL="0" indent="0" algn="r">
              <a:buNone/>
            </a:pPr>
            <a:r>
              <a:rPr sz="1400" b="1" dirty="0">
                <a:solidFill>
                  <a:srgbClr val="1C3657"/>
                </a:solidFill>
                <a:latin typeface="Arial"/>
              </a:rPr>
              <a:t>10,0%</a:t>
            </a:r>
            <a:endParaRPr lang="en-US" sz="1400" dirty="0"/>
          </a:p>
        </p:txBody>
      </p:sp>
      <p:sp>
        <p:nvSpPr>
          <p:cNvPr id="16" name="Text 14"/>
          <p:cNvSpPr/>
          <p:nvPr/>
        </p:nvSpPr>
        <p:spPr>
          <a:xfrm>
            <a:off x="4572000" y="2306574"/>
            <a:ext cx="2926080" cy="228600"/>
          </a:xfrm>
          <a:prstGeom prst="rect">
            <a:avLst/>
          </a:prstGeom>
          <a:noFill/>
          <a:ln/>
        </p:spPr>
        <p:txBody>
          <a:bodyPr wrap="square" lIns="0" tIns="0" rIns="0" bIns="0" rtlCol="0" anchor="ctr"/>
          <a:lstStyle/>
          <a:p>
            <a:pPr marL="0" indent="0">
              <a:buNone/>
            </a:pPr>
            <a:r>
              <a:rPr sz="1400" b="0" dirty="0" err="1">
                <a:solidFill>
                  <a:srgbClr val="1C3657"/>
                </a:solidFill>
                <a:latin typeface="Arial"/>
              </a:rPr>
              <a:t>Psicología</a:t>
            </a:r>
            <a:endParaRPr lang="en-US" sz="1400" dirty="0"/>
          </a:p>
        </p:txBody>
      </p:sp>
      <p:sp>
        <p:nvSpPr>
          <p:cNvPr id="17" name="Shape 15"/>
          <p:cNvSpPr/>
          <p:nvPr/>
        </p:nvSpPr>
        <p:spPr>
          <a:xfrm>
            <a:off x="7406640" y="3181350"/>
            <a:ext cx="2527935" cy="174498"/>
          </a:xfrm>
          <a:prstGeom prst="rect">
            <a:avLst/>
          </a:prstGeom>
          <a:solidFill>
            <a:srgbClr val="17458F"/>
          </a:solidFill>
          <a:ln w="12700">
            <a:solidFill>
              <a:srgbClr val="17458F"/>
            </a:solidFill>
            <a:prstDash val="solid"/>
          </a:ln>
        </p:spPr>
        <p:txBody>
          <a:bodyPr/>
          <a:lstStyle/>
          <a:p>
            <a:endParaRPr/>
          </a:p>
        </p:txBody>
      </p:sp>
      <p:sp>
        <p:nvSpPr>
          <p:cNvPr id="18" name="Text 16"/>
          <p:cNvSpPr/>
          <p:nvPr/>
        </p:nvSpPr>
        <p:spPr>
          <a:xfrm>
            <a:off x="10807114" y="2326614"/>
            <a:ext cx="594360" cy="228600"/>
          </a:xfrm>
          <a:prstGeom prst="rect">
            <a:avLst/>
          </a:prstGeom>
          <a:noFill/>
          <a:ln/>
        </p:spPr>
        <p:txBody>
          <a:bodyPr wrap="square" lIns="0" tIns="0" rIns="0" bIns="0" rtlCol="0" anchor="ctr"/>
          <a:lstStyle/>
          <a:p>
            <a:pPr marL="0" indent="0" algn="r">
              <a:buNone/>
            </a:pPr>
            <a:r>
              <a:rPr sz="1400" b="1" dirty="0">
                <a:solidFill>
                  <a:srgbClr val="1C3657"/>
                </a:solidFill>
                <a:latin typeface="Arial"/>
              </a:rPr>
              <a:t>16,7%</a:t>
            </a:r>
            <a:endParaRPr lang="en-US" sz="1400" dirty="0"/>
          </a:p>
        </p:txBody>
      </p:sp>
      <p:sp>
        <p:nvSpPr>
          <p:cNvPr id="19" name="Text 17"/>
          <p:cNvSpPr/>
          <p:nvPr/>
        </p:nvSpPr>
        <p:spPr>
          <a:xfrm>
            <a:off x="4524414" y="4450080"/>
            <a:ext cx="2926080" cy="228600"/>
          </a:xfrm>
          <a:prstGeom prst="rect">
            <a:avLst/>
          </a:prstGeom>
          <a:noFill/>
          <a:ln/>
        </p:spPr>
        <p:txBody>
          <a:bodyPr wrap="square" lIns="0" tIns="0" rIns="0" bIns="0" rtlCol="0" anchor="ctr"/>
          <a:lstStyle/>
          <a:p>
            <a:pPr marL="0" indent="0">
              <a:buNone/>
            </a:pPr>
            <a:r>
              <a:rPr sz="1400" b="0" dirty="0" err="1">
                <a:solidFill>
                  <a:srgbClr val="1C3657"/>
                </a:solidFill>
                <a:latin typeface="Arial"/>
              </a:rPr>
              <a:t>Gestión</a:t>
            </a:r>
            <a:r>
              <a:rPr sz="1400" b="0" dirty="0">
                <a:solidFill>
                  <a:srgbClr val="1C3657"/>
                </a:solidFill>
                <a:latin typeface="Arial"/>
              </a:rPr>
              <a:t> del </a:t>
            </a:r>
            <a:r>
              <a:rPr sz="1400" b="0" dirty="0" err="1">
                <a:solidFill>
                  <a:srgbClr val="1C3657"/>
                </a:solidFill>
                <a:latin typeface="Arial"/>
              </a:rPr>
              <a:t>proyecto</a:t>
            </a:r>
            <a:endParaRPr lang="en-US" sz="1400" dirty="0"/>
          </a:p>
        </p:txBody>
      </p:sp>
      <p:sp>
        <p:nvSpPr>
          <p:cNvPr id="20" name="Shape 18"/>
          <p:cNvSpPr/>
          <p:nvPr/>
        </p:nvSpPr>
        <p:spPr>
          <a:xfrm>
            <a:off x="7406640" y="3621023"/>
            <a:ext cx="2108835" cy="174497"/>
          </a:xfrm>
          <a:prstGeom prst="rect">
            <a:avLst/>
          </a:prstGeom>
          <a:solidFill>
            <a:srgbClr val="17458F"/>
          </a:solidFill>
          <a:ln w="12700">
            <a:solidFill>
              <a:srgbClr val="17458F"/>
            </a:solidFill>
            <a:prstDash val="solid"/>
          </a:ln>
        </p:spPr>
        <p:txBody>
          <a:bodyPr/>
          <a:lstStyle/>
          <a:p>
            <a:endParaRPr/>
          </a:p>
        </p:txBody>
      </p:sp>
      <p:sp>
        <p:nvSpPr>
          <p:cNvPr id="21" name="Text 19"/>
          <p:cNvSpPr/>
          <p:nvPr/>
        </p:nvSpPr>
        <p:spPr>
          <a:xfrm>
            <a:off x="10735515" y="4534432"/>
            <a:ext cx="594360" cy="228600"/>
          </a:xfrm>
          <a:prstGeom prst="rect">
            <a:avLst/>
          </a:prstGeom>
          <a:noFill/>
          <a:ln/>
        </p:spPr>
        <p:txBody>
          <a:bodyPr wrap="square" lIns="0" tIns="0" rIns="0" bIns="0" rtlCol="0" anchor="ctr"/>
          <a:lstStyle/>
          <a:p>
            <a:pPr marL="0" indent="0" algn="r">
              <a:buNone/>
            </a:pPr>
            <a:r>
              <a:rPr sz="1400" b="1" dirty="0">
                <a:solidFill>
                  <a:srgbClr val="1C3657"/>
                </a:solidFill>
                <a:latin typeface="Arial"/>
              </a:rPr>
              <a:t>1,7%</a:t>
            </a:r>
            <a:endParaRPr lang="en-US" sz="1400" dirty="0"/>
          </a:p>
        </p:txBody>
      </p:sp>
      <p:sp>
        <p:nvSpPr>
          <p:cNvPr id="22" name="Text 20"/>
          <p:cNvSpPr/>
          <p:nvPr/>
        </p:nvSpPr>
        <p:spPr>
          <a:xfrm>
            <a:off x="4511041" y="2757297"/>
            <a:ext cx="2926080" cy="228600"/>
          </a:xfrm>
          <a:prstGeom prst="rect">
            <a:avLst/>
          </a:prstGeom>
          <a:noFill/>
          <a:ln/>
        </p:spPr>
        <p:txBody>
          <a:bodyPr wrap="square" lIns="0" tIns="0" rIns="0" bIns="0" rtlCol="0" anchor="ctr"/>
          <a:lstStyle/>
          <a:p>
            <a:pPr marL="0" indent="0">
              <a:buNone/>
            </a:pPr>
            <a:r>
              <a:rPr sz="1400" b="0" dirty="0" err="1">
                <a:solidFill>
                  <a:srgbClr val="1C3657"/>
                </a:solidFill>
                <a:latin typeface="Arial"/>
              </a:rPr>
              <a:t>Terapia</a:t>
            </a:r>
            <a:r>
              <a:rPr sz="1400" b="0" dirty="0">
                <a:solidFill>
                  <a:srgbClr val="1C3657"/>
                </a:solidFill>
                <a:latin typeface="Arial"/>
              </a:rPr>
              <a:t> </a:t>
            </a:r>
            <a:r>
              <a:rPr sz="1400" b="0" dirty="0" err="1">
                <a:solidFill>
                  <a:srgbClr val="1C3657"/>
                </a:solidFill>
                <a:latin typeface="Arial"/>
              </a:rPr>
              <a:t>ocupacional</a:t>
            </a:r>
            <a:endParaRPr lang="en-US" sz="1400" dirty="0"/>
          </a:p>
        </p:txBody>
      </p:sp>
      <p:sp>
        <p:nvSpPr>
          <p:cNvPr id="23" name="Shape 21"/>
          <p:cNvSpPr/>
          <p:nvPr/>
        </p:nvSpPr>
        <p:spPr>
          <a:xfrm>
            <a:off x="7406640" y="4060694"/>
            <a:ext cx="1594485" cy="154689"/>
          </a:xfrm>
          <a:prstGeom prst="rect">
            <a:avLst/>
          </a:prstGeom>
          <a:solidFill>
            <a:srgbClr val="17458F"/>
          </a:solidFill>
          <a:ln w="12700">
            <a:solidFill>
              <a:srgbClr val="17458F"/>
            </a:solidFill>
            <a:prstDash val="solid"/>
          </a:ln>
        </p:spPr>
        <p:txBody>
          <a:bodyPr/>
          <a:lstStyle/>
          <a:p>
            <a:endParaRPr/>
          </a:p>
        </p:txBody>
      </p:sp>
      <p:sp>
        <p:nvSpPr>
          <p:cNvPr id="24" name="Text 22"/>
          <p:cNvSpPr/>
          <p:nvPr/>
        </p:nvSpPr>
        <p:spPr>
          <a:xfrm>
            <a:off x="10835640" y="2778499"/>
            <a:ext cx="594360" cy="228600"/>
          </a:xfrm>
          <a:prstGeom prst="rect">
            <a:avLst/>
          </a:prstGeom>
          <a:noFill/>
          <a:ln/>
        </p:spPr>
        <p:txBody>
          <a:bodyPr wrap="square" lIns="0" tIns="0" rIns="0" bIns="0" rtlCol="0" anchor="ctr"/>
          <a:lstStyle/>
          <a:p>
            <a:pPr marL="0" indent="0" algn="r">
              <a:buNone/>
            </a:pPr>
            <a:r>
              <a:rPr sz="1400" b="1" dirty="0">
                <a:solidFill>
                  <a:srgbClr val="1C3657"/>
                </a:solidFill>
                <a:latin typeface="Arial"/>
              </a:rPr>
              <a:t>16,7%</a:t>
            </a:r>
            <a:endParaRPr lang="en-US" sz="1400" dirty="0"/>
          </a:p>
        </p:txBody>
      </p:sp>
      <p:sp>
        <p:nvSpPr>
          <p:cNvPr id="25" name="Text 23"/>
          <p:cNvSpPr/>
          <p:nvPr/>
        </p:nvSpPr>
        <p:spPr>
          <a:xfrm>
            <a:off x="4545330" y="3643884"/>
            <a:ext cx="2926080" cy="228600"/>
          </a:xfrm>
          <a:prstGeom prst="rect">
            <a:avLst/>
          </a:prstGeom>
          <a:noFill/>
          <a:ln/>
        </p:spPr>
        <p:txBody>
          <a:bodyPr wrap="square" lIns="0" tIns="0" rIns="0" bIns="0" rtlCol="0" anchor="ctr"/>
          <a:lstStyle/>
          <a:p>
            <a:pPr marL="0" indent="0">
              <a:buNone/>
            </a:pPr>
            <a:r>
              <a:rPr sz="1400" b="0" dirty="0" err="1">
                <a:solidFill>
                  <a:srgbClr val="1C3657"/>
                </a:solidFill>
                <a:latin typeface="Arial"/>
              </a:rPr>
              <a:t>Fonoaudiología</a:t>
            </a:r>
            <a:endParaRPr lang="en-US" sz="1400" dirty="0"/>
          </a:p>
        </p:txBody>
      </p:sp>
      <p:sp>
        <p:nvSpPr>
          <p:cNvPr id="26" name="Shape 24"/>
          <p:cNvSpPr/>
          <p:nvPr/>
        </p:nvSpPr>
        <p:spPr>
          <a:xfrm>
            <a:off x="7406640" y="4480560"/>
            <a:ext cx="712519" cy="164592"/>
          </a:xfrm>
          <a:prstGeom prst="rect">
            <a:avLst/>
          </a:prstGeom>
          <a:solidFill>
            <a:srgbClr val="17458F"/>
          </a:solidFill>
          <a:ln w="12700">
            <a:solidFill>
              <a:srgbClr val="17458F"/>
            </a:solidFill>
            <a:prstDash val="solid"/>
          </a:ln>
        </p:spPr>
        <p:txBody>
          <a:bodyPr/>
          <a:lstStyle/>
          <a:p>
            <a:endParaRPr/>
          </a:p>
        </p:txBody>
      </p:sp>
      <p:sp>
        <p:nvSpPr>
          <p:cNvPr id="27" name="Text 25"/>
          <p:cNvSpPr/>
          <p:nvPr/>
        </p:nvSpPr>
        <p:spPr>
          <a:xfrm>
            <a:off x="10807114" y="3634740"/>
            <a:ext cx="594360" cy="228600"/>
          </a:xfrm>
          <a:prstGeom prst="rect">
            <a:avLst/>
          </a:prstGeom>
          <a:noFill/>
          <a:ln/>
        </p:spPr>
        <p:txBody>
          <a:bodyPr wrap="square" lIns="0" tIns="0" rIns="0" bIns="0" rtlCol="0" anchor="ctr"/>
          <a:lstStyle/>
          <a:p>
            <a:pPr marL="0" indent="0" algn="r">
              <a:buNone/>
            </a:pPr>
            <a:r>
              <a:rPr sz="1400" b="1" dirty="0">
                <a:solidFill>
                  <a:srgbClr val="1C3657"/>
                </a:solidFill>
                <a:latin typeface="Arial"/>
              </a:rPr>
              <a:t>13,3%</a:t>
            </a:r>
            <a:endParaRPr lang="en-US" sz="1400" dirty="0"/>
          </a:p>
        </p:txBody>
      </p:sp>
      <p:sp>
        <p:nvSpPr>
          <p:cNvPr id="30" name="Text 28"/>
          <p:cNvSpPr/>
          <p:nvPr/>
        </p:nvSpPr>
        <p:spPr>
          <a:xfrm>
            <a:off x="10771632" y="4882896"/>
            <a:ext cx="594360" cy="228600"/>
          </a:xfrm>
          <a:prstGeom prst="rect">
            <a:avLst/>
          </a:prstGeom>
          <a:noFill/>
          <a:ln/>
        </p:spPr>
        <p:txBody>
          <a:bodyPr wrap="square" lIns="0" tIns="0" rIns="0" bIns="0" rtlCol="0" anchor="ctr"/>
          <a:lstStyle/>
          <a:p>
            <a:pPr marL="0" indent="0" algn="r">
              <a:buNone/>
            </a:pPr>
            <a:endParaRPr lang="en-US" sz="1000" dirty="0"/>
          </a:p>
        </p:txBody>
      </p:sp>
      <p:sp>
        <p:nvSpPr>
          <p:cNvPr id="33" name="Text 31"/>
          <p:cNvSpPr/>
          <p:nvPr/>
        </p:nvSpPr>
        <p:spPr>
          <a:xfrm>
            <a:off x="10771632" y="5312664"/>
            <a:ext cx="594360" cy="228600"/>
          </a:xfrm>
          <a:prstGeom prst="rect">
            <a:avLst/>
          </a:prstGeom>
          <a:noFill/>
          <a:ln/>
        </p:spPr>
        <p:txBody>
          <a:bodyPr wrap="square" lIns="0" tIns="0" rIns="0" bIns="0" rtlCol="0" anchor="ctr"/>
          <a:lstStyle/>
          <a:p>
            <a:pPr marL="0" indent="0" algn="r">
              <a:buNone/>
            </a:pPr>
            <a:endParaRPr lang="en-US" sz="1000" dirty="0"/>
          </a:p>
        </p:txBody>
      </p:sp>
      <p:sp>
        <p:nvSpPr>
          <p:cNvPr id="34" name="Shape 32"/>
          <p:cNvSpPr/>
          <p:nvPr/>
        </p:nvSpPr>
        <p:spPr>
          <a:xfrm>
            <a:off x="640080" y="3703320"/>
            <a:ext cx="3474720" cy="978408"/>
          </a:xfrm>
          <a:prstGeom prst="roundRect">
            <a:avLst/>
          </a:prstGeom>
          <a:solidFill>
            <a:srgbClr val="FFF5DD"/>
          </a:solidFill>
          <a:ln w="12700">
            <a:solidFill>
              <a:srgbClr val="F5D998"/>
            </a:solidFill>
            <a:prstDash val="solid"/>
          </a:ln>
        </p:spPr>
        <p:txBody>
          <a:bodyPr/>
          <a:lstStyle/>
          <a:p>
            <a:endParaRPr/>
          </a:p>
        </p:txBody>
      </p:sp>
      <p:sp>
        <p:nvSpPr>
          <p:cNvPr id="35" name="Text 33"/>
          <p:cNvSpPr/>
          <p:nvPr/>
        </p:nvSpPr>
        <p:spPr>
          <a:xfrm>
            <a:off x="914400" y="3977640"/>
            <a:ext cx="1097280" cy="347472"/>
          </a:xfrm>
          <a:prstGeom prst="rect">
            <a:avLst/>
          </a:prstGeom>
          <a:noFill/>
          <a:ln/>
        </p:spPr>
        <p:txBody>
          <a:bodyPr wrap="square" lIns="0" tIns="0" rIns="0" bIns="0" rtlCol="0" anchor="ctr"/>
          <a:lstStyle/>
          <a:p>
            <a:pPr marL="0" indent="0">
              <a:buNone/>
            </a:pPr>
            <a:r>
              <a:rPr sz="1600" b="1">
                <a:solidFill>
                  <a:srgbClr val="F7A81B"/>
                </a:solidFill>
                <a:latin typeface="Arial"/>
              </a:rPr>
              <a:t>6 áreas + gestión</a:t>
            </a:r>
            <a:endParaRPr lang="en-US" sz="2300" dirty="0"/>
          </a:p>
        </p:txBody>
      </p:sp>
      <p:sp>
        <p:nvSpPr>
          <p:cNvPr id="36" name="Text 34"/>
          <p:cNvSpPr/>
          <p:nvPr/>
        </p:nvSpPr>
        <p:spPr>
          <a:xfrm>
            <a:off x="1993392" y="3895344"/>
            <a:ext cx="1783080" cy="594360"/>
          </a:xfrm>
          <a:prstGeom prst="rect">
            <a:avLst/>
          </a:prstGeom>
          <a:noFill/>
          <a:ln/>
        </p:spPr>
        <p:txBody>
          <a:bodyPr wrap="square" lIns="0" tIns="0" rIns="0" bIns="0" rtlCol="0" anchor="ctr">
            <a:normAutofit/>
          </a:bodyPr>
          <a:lstStyle/>
          <a:p>
            <a:pPr marL="0" indent="0">
              <a:buNone/>
            </a:pPr>
            <a:r>
              <a:rPr sz="1200" b="0" dirty="0" err="1">
                <a:solidFill>
                  <a:srgbClr val="1C3657"/>
                </a:solidFill>
                <a:latin typeface="Arial"/>
              </a:rPr>
              <a:t>financiamiento</a:t>
            </a:r>
            <a:r>
              <a:rPr sz="1200" b="0" dirty="0">
                <a:solidFill>
                  <a:srgbClr val="1C3657"/>
                </a:solidFill>
                <a:latin typeface="Arial"/>
              </a:rPr>
              <a:t> </a:t>
            </a:r>
            <a:r>
              <a:rPr sz="1200" b="0" dirty="0" err="1">
                <a:solidFill>
                  <a:srgbClr val="1C3657"/>
                </a:solidFill>
                <a:latin typeface="Arial"/>
              </a:rPr>
              <a:t>focalizado</a:t>
            </a:r>
            <a:r>
              <a:rPr sz="1200" b="0" dirty="0">
                <a:solidFill>
                  <a:srgbClr val="1C3657"/>
                </a:solidFill>
                <a:latin typeface="Arial"/>
              </a:rPr>
              <a:t> </a:t>
            </a:r>
            <a:r>
              <a:rPr sz="1200" b="0" dirty="0" err="1">
                <a:solidFill>
                  <a:srgbClr val="1C3657"/>
                </a:solidFill>
                <a:latin typeface="Arial"/>
              </a:rPr>
              <a:t>en</a:t>
            </a:r>
            <a:r>
              <a:rPr sz="1200" b="0" dirty="0">
                <a:solidFill>
                  <a:srgbClr val="1C3657"/>
                </a:solidFill>
                <a:latin typeface="Arial"/>
              </a:rPr>
              <a:t> </a:t>
            </a:r>
            <a:r>
              <a:rPr sz="1200" b="0" dirty="0" err="1">
                <a:solidFill>
                  <a:srgbClr val="1C3657"/>
                </a:solidFill>
                <a:latin typeface="Arial"/>
              </a:rPr>
              <a:t>capacidad</a:t>
            </a:r>
            <a:r>
              <a:rPr sz="1200" b="0" dirty="0">
                <a:solidFill>
                  <a:srgbClr val="1C3657"/>
                </a:solidFill>
                <a:latin typeface="Arial"/>
              </a:rPr>
              <a:t> de atención</a:t>
            </a:r>
            <a:endParaRPr lang="en-US" sz="1200" dirty="0"/>
          </a:p>
        </p:txBody>
      </p:sp>
      <p:sp>
        <p:nvSpPr>
          <p:cNvPr id="37" name="Text 35"/>
          <p:cNvSpPr/>
          <p:nvPr/>
        </p:nvSpPr>
        <p:spPr>
          <a:xfrm>
            <a:off x="731520" y="5623560"/>
            <a:ext cx="10607040" cy="365760"/>
          </a:xfrm>
          <a:prstGeom prst="rect">
            <a:avLst/>
          </a:prstGeom>
          <a:noFill/>
          <a:ln/>
        </p:spPr>
        <p:txBody>
          <a:bodyPr wrap="square" lIns="0" tIns="0" rIns="0" bIns="0" rtlCol="0" anchor="ctr"/>
          <a:lstStyle/>
          <a:p>
            <a:pPr marL="0" indent="0" algn="ctr">
              <a:buNone/>
            </a:pPr>
            <a:r>
              <a:rPr sz="1600" b="0" dirty="0" err="1">
                <a:solidFill>
                  <a:srgbClr val="1C3657"/>
                </a:solidFill>
                <a:latin typeface="Arial"/>
              </a:rPr>
              <a:t>Distribución</a:t>
            </a:r>
            <a:r>
              <a:rPr sz="1600" b="0" dirty="0">
                <a:solidFill>
                  <a:srgbClr val="1C3657"/>
                </a:solidFill>
                <a:latin typeface="Arial"/>
              </a:rPr>
              <a:t> </a:t>
            </a:r>
            <a:r>
              <a:rPr sz="1600" b="0" dirty="0" err="1">
                <a:solidFill>
                  <a:srgbClr val="1C3657"/>
                </a:solidFill>
                <a:latin typeface="Arial"/>
              </a:rPr>
              <a:t>según</a:t>
            </a:r>
            <a:r>
              <a:rPr sz="1600" b="0" dirty="0">
                <a:solidFill>
                  <a:srgbClr val="1C3657"/>
                </a:solidFill>
                <a:latin typeface="Arial"/>
              </a:rPr>
              <a:t> </a:t>
            </a:r>
            <a:r>
              <a:rPr sz="1600" b="0" dirty="0" err="1">
                <a:solidFill>
                  <a:srgbClr val="1C3657"/>
                </a:solidFill>
                <a:latin typeface="Arial"/>
              </a:rPr>
              <a:t>presupuesto</a:t>
            </a:r>
            <a:r>
              <a:rPr sz="1600" b="0" dirty="0">
                <a:solidFill>
                  <a:srgbClr val="1C3657"/>
                </a:solidFill>
                <a:latin typeface="Arial"/>
              </a:rPr>
              <a:t> </a:t>
            </a:r>
            <a:r>
              <a:rPr sz="1600" b="0" dirty="0" err="1">
                <a:solidFill>
                  <a:srgbClr val="1C3657"/>
                </a:solidFill>
                <a:latin typeface="Arial"/>
              </a:rPr>
              <a:t>presentado</a:t>
            </a:r>
            <a:r>
              <a:rPr sz="1600" b="0" dirty="0">
                <a:solidFill>
                  <a:srgbClr val="1C3657"/>
                </a:solidFill>
                <a:latin typeface="Arial"/>
              </a:rPr>
              <a:t> </a:t>
            </a:r>
            <a:r>
              <a:rPr sz="1600" b="0" dirty="0" err="1">
                <a:solidFill>
                  <a:srgbClr val="1C3657"/>
                </a:solidFill>
                <a:latin typeface="Arial"/>
              </a:rPr>
              <a:t>en</a:t>
            </a:r>
            <a:r>
              <a:rPr sz="1600" b="0" dirty="0">
                <a:solidFill>
                  <a:srgbClr val="1C3657"/>
                </a:solidFill>
                <a:latin typeface="Arial"/>
              </a:rPr>
              <a:t> la </a:t>
            </a:r>
            <a:r>
              <a:rPr sz="1600" b="0" dirty="0" err="1">
                <a:solidFill>
                  <a:srgbClr val="1C3657"/>
                </a:solidFill>
                <a:latin typeface="Arial"/>
              </a:rPr>
              <a:t>página</a:t>
            </a:r>
            <a:r>
              <a:rPr sz="1600" b="0" dirty="0">
                <a:solidFill>
                  <a:srgbClr val="1C3657"/>
                </a:solidFill>
                <a:latin typeface="Arial"/>
              </a:rPr>
              <a:t> 8 del </a:t>
            </a:r>
            <a:r>
              <a:rPr sz="1600" b="0" dirty="0" err="1">
                <a:solidFill>
                  <a:srgbClr val="1C3657"/>
                </a:solidFill>
                <a:latin typeface="Arial"/>
              </a:rPr>
              <a:t>proyecto</a:t>
            </a:r>
            <a:r>
              <a:rPr sz="1600" b="0" dirty="0">
                <a:solidFill>
                  <a:srgbClr val="1C3657"/>
                </a:solidFill>
                <a:latin typeface="Arial"/>
              </a:rPr>
              <a:t>: US$ 30.000 total</a:t>
            </a:r>
            <a:r>
              <a:rPr sz="750" b="0" dirty="0">
                <a:solidFill>
                  <a:srgbClr val="1C3657"/>
                </a:solidFill>
                <a:latin typeface="Arial"/>
              </a:rPr>
              <a:t>.</a:t>
            </a:r>
            <a:endParaRPr lang="en-US" sz="950" dirty="0"/>
          </a:p>
        </p:txBody>
      </p:sp>
      <p:sp>
        <p:nvSpPr>
          <p:cNvPr id="28"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8</a:t>
            </a:fld>
            <a:endParaRPr lang="en-US"/>
          </a:p>
        </p:txBody>
      </p:sp>
      <p:pic>
        <p:nvPicPr>
          <p:cNvPr id="38" name="Picture 37" descr="Logo Rotary Quipué.jpeg"/>
          <p:cNvPicPr>
            <a:picLocks noChangeAspect="1"/>
          </p:cNvPicPr>
          <p:nvPr/>
        </p:nvPicPr>
        <p:blipFill>
          <a:blip r:embed="rId3"/>
          <a:stretch>
            <a:fillRect/>
          </a:stretch>
        </p:blipFill>
        <p:spPr>
          <a:xfrm>
            <a:off x="10131551" y="228599"/>
            <a:ext cx="1433541" cy="6583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48640" y="493776"/>
            <a:ext cx="3383280" cy="219456"/>
          </a:xfrm>
          <a:prstGeom prst="rect">
            <a:avLst/>
          </a:prstGeom>
          <a:noFill/>
          <a:ln/>
        </p:spPr>
        <p:txBody>
          <a:bodyPr wrap="square" lIns="0" tIns="0" rIns="0" bIns="0" rtlCol="0" anchor="ctr"/>
          <a:lstStyle/>
          <a:p>
            <a:pPr marL="0" indent="0">
              <a:buNone/>
            </a:pPr>
            <a:r>
              <a:rPr lang="en-US" sz="1000" b="1" kern="0" spc="120" dirty="0">
                <a:solidFill>
                  <a:srgbClr val="17458F"/>
                </a:solidFill>
              </a:rPr>
              <a:t>QUÉ HABILITA LA INVERSIÓN</a:t>
            </a:r>
            <a:endParaRPr lang="en-US" sz="1000" dirty="0"/>
          </a:p>
        </p:txBody>
      </p:sp>
      <p:sp>
        <p:nvSpPr>
          <p:cNvPr id="3" name="Text 1"/>
          <p:cNvSpPr/>
          <p:nvPr/>
        </p:nvSpPr>
        <p:spPr>
          <a:xfrm>
            <a:off x="548640" y="841070"/>
            <a:ext cx="10972800" cy="658368"/>
          </a:xfrm>
          <a:prstGeom prst="rect">
            <a:avLst/>
          </a:prstGeom>
          <a:noFill/>
          <a:ln/>
        </p:spPr>
        <p:txBody>
          <a:bodyPr wrap="square" lIns="0" tIns="0" rIns="0" bIns="0" rtlCol="0" anchor="ctr">
            <a:normAutofit/>
          </a:bodyPr>
          <a:lstStyle/>
          <a:p>
            <a:pPr marL="0" indent="0">
              <a:buNone/>
            </a:pPr>
            <a:r>
              <a:rPr lang="en-US" sz="2700" b="1" dirty="0">
                <a:solidFill>
                  <a:srgbClr val="102D59"/>
                </a:solidFill>
              </a:rPr>
              <a:t>No financiamos objetos. Financiamos capacidades de atención.</a:t>
            </a:r>
            <a:endParaRPr lang="en-US" sz="2700" dirty="0"/>
          </a:p>
        </p:txBody>
      </p:sp>
      <p:sp>
        <p:nvSpPr>
          <p:cNvPr id="4" name="Text 2"/>
          <p:cNvSpPr/>
          <p:nvPr/>
        </p:nvSpPr>
        <p:spPr>
          <a:xfrm>
            <a:off x="548640" y="1399032"/>
            <a:ext cx="10881360" cy="384048"/>
          </a:xfrm>
          <a:prstGeom prst="rect">
            <a:avLst/>
          </a:prstGeom>
          <a:noFill/>
          <a:ln/>
        </p:spPr>
        <p:txBody>
          <a:bodyPr wrap="square" lIns="0" tIns="0" rIns="0" bIns="0" rtlCol="0" anchor="ctr">
            <a:normAutofit/>
          </a:bodyPr>
          <a:lstStyle/>
          <a:p>
            <a:pPr marL="0" indent="0">
              <a:buNone/>
            </a:pPr>
            <a:r>
              <a:rPr lang="en-US" sz="1300" dirty="0">
                <a:solidFill>
                  <a:srgbClr val="66727C"/>
                </a:solidFill>
              </a:rPr>
              <a:t>El presupuesto fue construido box por box para que el Centro pueda iniciar con una dotación clínica real.</a:t>
            </a:r>
            <a:endParaRPr lang="en-US" sz="1300" dirty="0"/>
          </a:p>
        </p:txBody>
      </p:sp>
      <p:pic>
        <p:nvPicPr>
          <p:cNvPr id="5" name="Image 0" descr="/mnt/data/Recife 12.jpeg"/>
          <p:cNvPicPr>
            <a:picLocks noChangeAspect="1"/>
          </p:cNvPicPr>
          <p:nvPr/>
        </p:nvPicPr>
        <p:blipFill>
          <a:blip r:embed="rId3"/>
          <a:stretch>
            <a:fillRect/>
          </a:stretch>
        </p:blipFill>
        <p:spPr>
          <a:xfrm>
            <a:off x="548640" y="1920240"/>
            <a:ext cx="3931920" cy="3337560"/>
          </a:xfrm>
          <a:prstGeom prst="rect">
            <a:avLst/>
          </a:prstGeom>
        </p:spPr>
      </p:pic>
      <p:sp>
        <p:nvSpPr>
          <p:cNvPr id="6" name="Shape 3"/>
          <p:cNvSpPr/>
          <p:nvPr/>
        </p:nvSpPr>
        <p:spPr>
          <a:xfrm>
            <a:off x="4800600" y="1920240"/>
            <a:ext cx="3154680" cy="1508760"/>
          </a:xfrm>
          <a:prstGeom prst="roundRect">
            <a:avLst>
              <a:gd name="adj" fmla="val 3636"/>
            </a:avLst>
          </a:prstGeom>
          <a:solidFill>
            <a:srgbClr val="FFFFFF"/>
          </a:solidFill>
          <a:ln w="10160">
            <a:solidFill>
              <a:srgbClr val="DDE3E7"/>
            </a:solidFill>
            <a:prstDash val="solid"/>
          </a:ln>
        </p:spPr>
        <p:txBody>
          <a:bodyPr/>
          <a:lstStyle/>
          <a:p>
            <a:endParaRPr lang="es-CL"/>
          </a:p>
        </p:txBody>
      </p:sp>
      <p:sp>
        <p:nvSpPr>
          <p:cNvPr id="7" name="Shape 4"/>
          <p:cNvSpPr/>
          <p:nvPr/>
        </p:nvSpPr>
        <p:spPr>
          <a:xfrm>
            <a:off x="4800600" y="1920240"/>
            <a:ext cx="64008" cy="1508760"/>
          </a:xfrm>
          <a:prstGeom prst="rect">
            <a:avLst/>
          </a:prstGeom>
          <a:solidFill>
            <a:srgbClr val="17458F"/>
          </a:solidFill>
          <a:ln w="12700">
            <a:solidFill>
              <a:srgbClr val="17458F"/>
            </a:solidFill>
            <a:prstDash val="solid"/>
          </a:ln>
        </p:spPr>
        <p:txBody>
          <a:bodyPr/>
          <a:lstStyle/>
          <a:p>
            <a:endParaRPr lang="es-CL"/>
          </a:p>
        </p:txBody>
      </p:sp>
      <p:sp>
        <p:nvSpPr>
          <p:cNvPr id="8" name="Text 5"/>
          <p:cNvSpPr/>
          <p:nvPr/>
        </p:nvSpPr>
        <p:spPr>
          <a:xfrm>
            <a:off x="5029200" y="2121408"/>
            <a:ext cx="274320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Atención clínica</a:t>
            </a:r>
            <a:endParaRPr lang="en-US" sz="1400" dirty="0"/>
          </a:p>
        </p:txBody>
      </p:sp>
      <p:sp>
        <p:nvSpPr>
          <p:cNvPr id="9" name="Text 6"/>
          <p:cNvSpPr/>
          <p:nvPr/>
        </p:nvSpPr>
        <p:spPr>
          <a:xfrm>
            <a:off x="5029200" y="2523744"/>
            <a:ext cx="2743200" cy="758952"/>
          </a:xfrm>
          <a:prstGeom prst="rect">
            <a:avLst/>
          </a:prstGeom>
          <a:noFill/>
          <a:ln/>
        </p:spPr>
        <p:txBody>
          <a:bodyPr wrap="square" lIns="0" tIns="0" rIns="0" bIns="0" rtlCol="0" anchor="t">
            <a:normAutofit/>
          </a:bodyPr>
          <a:lstStyle/>
          <a:p>
            <a:pPr marL="0" indent="0">
              <a:buNone/>
            </a:pPr>
            <a:r>
              <a:rPr lang="en-US" sz="1050" dirty="0">
                <a:solidFill>
                  <a:srgbClr val="263238"/>
                </a:solidFill>
              </a:rPr>
              <a:t>Camillas, diagnóstico, ECG, ecógrafo, monitorización, DEA, cadena de frío y equipamiento de procedimientos.</a:t>
            </a:r>
            <a:endParaRPr lang="en-US" sz="1050" dirty="0"/>
          </a:p>
        </p:txBody>
      </p:sp>
      <p:sp>
        <p:nvSpPr>
          <p:cNvPr id="10" name="Shape 7"/>
          <p:cNvSpPr/>
          <p:nvPr/>
        </p:nvSpPr>
        <p:spPr>
          <a:xfrm>
            <a:off x="8211312" y="1920240"/>
            <a:ext cx="3154680" cy="1508760"/>
          </a:xfrm>
          <a:prstGeom prst="roundRect">
            <a:avLst>
              <a:gd name="adj" fmla="val 3636"/>
            </a:avLst>
          </a:prstGeom>
          <a:solidFill>
            <a:srgbClr val="FFFFFF"/>
          </a:solidFill>
          <a:ln w="10160">
            <a:solidFill>
              <a:srgbClr val="DDE3E7"/>
            </a:solidFill>
            <a:prstDash val="solid"/>
          </a:ln>
        </p:spPr>
        <p:txBody>
          <a:bodyPr/>
          <a:lstStyle/>
          <a:p>
            <a:endParaRPr lang="es-CL"/>
          </a:p>
        </p:txBody>
      </p:sp>
      <p:sp>
        <p:nvSpPr>
          <p:cNvPr id="11" name="Shape 8"/>
          <p:cNvSpPr/>
          <p:nvPr/>
        </p:nvSpPr>
        <p:spPr>
          <a:xfrm>
            <a:off x="8211312" y="1920240"/>
            <a:ext cx="64008" cy="1508760"/>
          </a:xfrm>
          <a:prstGeom prst="rect">
            <a:avLst/>
          </a:prstGeom>
          <a:solidFill>
            <a:srgbClr val="F7A81B"/>
          </a:solidFill>
          <a:ln w="12700">
            <a:solidFill>
              <a:srgbClr val="F7A81B"/>
            </a:solidFill>
            <a:prstDash val="solid"/>
          </a:ln>
        </p:spPr>
        <p:txBody>
          <a:bodyPr/>
          <a:lstStyle/>
          <a:p>
            <a:endParaRPr lang="es-CL"/>
          </a:p>
        </p:txBody>
      </p:sp>
      <p:sp>
        <p:nvSpPr>
          <p:cNvPr id="12" name="Text 9"/>
          <p:cNvSpPr/>
          <p:nvPr/>
        </p:nvSpPr>
        <p:spPr>
          <a:xfrm>
            <a:off x="8439912" y="2121408"/>
            <a:ext cx="274320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Salud bucal</a:t>
            </a:r>
            <a:endParaRPr lang="en-US" sz="1400" dirty="0"/>
          </a:p>
        </p:txBody>
      </p:sp>
      <p:sp>
        <p:nvSpPr>
          <p:cNvPr id="13" name="Text 10"/>
          <p:cNvSpPr/>
          <p:nvPr/>
        </p:nvSpPr>
        <p:spPr>
          <a:xfrm>
            <a:off x="8439912" y="2523744"/>
            <a:ext cx="2743200" cy="758952"/>
          </a:xfrm>
          <a:prstGeom prst="rect">
            <a:avLst/>
          </a:prstGeom>
          <a:noFill/>
          <a:ln/>
        </p:spPr>
        <p:txBody>
          <a:bodyPr wrap="square" lIns="0" tIns="0" rIns="0" bIns="0" rtlCol="0" anchor="t">
            <a:normAutofit/>
          </a:bodyPr>
          <a:lstStyle/>
          <a:p>
            <a:pPr marL="0" indent="0">
              <a:buNone/>
            </a:pPr>
            <a:r>
              <a:rPr lang="en-US" sz="1050" dirty="0">
                <a:solidFill>
                  <a:srgbClr val="263238"/>
                </a:solidFill>
              </a:rPr>
              <a:t>Sillón dental infantil, radiografía portátil, instrumental, compresor y equipos de profilaxis/endodoncia.</a:t>
            </a:r>
            <a:endParaRPr lang="en-US" sz="1050" dirty="0"/>
          </a:p>
        </p:txBody>
      </p:sp>
      <p:sp>
        <p:nvSpPr>
          <p:cNvPr id="14" name="Shape 11"/>
          <p:cNvSpPr/>
          <p:nvPr/>
        </p:nvSpPr>
        <p:spPr>
          <a:xfrm>
            <a:off x="4800600" y="3730752"/>
            <a:ext cx="3154680" cy="1508760"/>
          </a:xfrm>
          <a:prstGeom prst="roundRect">
            <a:avLst>
              <a:gd name="adj" fmla="val 3636"/>
            </a:avLst>
          </a:prstGeom>
          <a:solidFill>
            <a:srgbClr val="FFFFFF"/>
          </a:solidFill>
          <a:ln w="10160">
            <a:solidFill>
              <a:srgbClr val="DDE3E7"/>
            </a:solidFill>
            <a:prstDash val="solid"/>
          </a:ln>
        </p:spPr>
        <p:txBody>
          <a:bodyPr/>
          <a:lstStyle/>
          <a:p>
            <a:endParaRPr lang="es-CL"/>
          </a:p>
        </p:txBody>
      </p:sp>
      <p:sp>
        <p:nvSpPr>
          <p:cNvPr id="15" name="Shape 12"/>
          <p:cNvSpPr/>
          <p:nvPr/>
        </p:nvSpPr>
        <p:spPr>
          <a:xfrm>
            <a:off x="4800600" y="3730752"/>
            <a:ext cx="64008" cy="1508760"/>
          </a:xfrm>
          <a:prstGeom prst="rect">
            <a:avLst/>
          </a:prstGeom>
          <a:solidFill>
            <a:srgbClr val="00A651"/>
          </a:solidFill>
          <a:ln w="12700">
            <a:solidFill>
              <a:srgbClr val="00A651"/>
            </a:solidFill>
            <a:prstDash val="solid"/>
          </a:ln>
        </p:spPr>
        <p:txBody>
          <a:bodyPr/>
          <a:lstStyle/>
          <a:p>
            <a:endParaRPr lang="es-CL"/>
          </a:p>
        </p:txBody>
      </p:sp>
      <p:sp>
        <p:nvSpPr>
          <p:cNvPr id="16" name="Text 13"/>
          <p:cNvSpPr/>
          <p:nvPr/>
        </p:nvSpPr>
        <p:spPr>
          <a:xfrm>
            <a:off x="5029200" y="3931920"/>
            <a:ext cx="274320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Intervención terapéutica</a:t>
            </a:r>
            <a:endParaRPr lang="en-US" sz="1400" dirty="0"/>
          </a:p>
        </p:txBody>
      </p:sp>
      <p:sp>
        <p:nvSpPr>
          <p:cNvPr id="17" name="Text 14"/>
          <p:cNvSpPr/>
          <p:nvPr/>
        </p:nvSpPr>
        <p:spPr>
          <a:xfrm>
            <a:off x="5029200" y="4334256"/>
            <a:ext cx="2743200" cy="758952"/>
          </a:xfrm>
          <a:prstGeom prst="rect">
            <a:avLst/>
          </a:prstGeom>
          <a:noFill/>
          <a:ln/>
        </p:spPr>
        <p:txBody>
          <a:bodyPr wrap="square" lIns="0" tIns="0" rIns="0" bIns="0" rtlCol="0" anchor="t">
            <a:normAutofit/>
          </a:bodyPr>
          <a:lstStyle/>
          <a:p>
            <a:pPr marL="0" indent="0">
              <a:buNone/>
            </a:pPr>
            <a:r>
              <a:rPr lang="en-US" sz="1050" dirty="0">
                <a:solidFill>
                  <a:srgbClr val="263238"/>
                </a:solidFill>
              </a:rPr>
              <a:t>Integración sensorial, motricidad, rehabilitación, psicología, lenguaje y comunicación aumentativa.</a:t>
            </a:r>
            <a:endParaRPr lang="en-US" sz="1050" dirty="0"/>
          </a:p>
        </p:txBody>
      </p:sp>
      <p:sp>
        <p:nvSpPr>
          <p:cNvPr id="18" name="Shape 15"/>
          <p:cNvSpPr/>
          <p:nvPr/>
        </p:nvSpPr>
        <p:spPr>
          <a:xfrm>
            <a:off x="8211312" y="3730752"/>
            <a:ext cx="3154680" cy="1508760"/>
          </a:xfrm>
          <a:prstGeom prst="roundRect">
            <a:avLst>
              <a:gd name="adj" fmla="val 3636"/>
            </a:avLst>
          </a:prstGeom>
          <a:solidFill>
            <a:srgbClr val="FFFFFF"/>
          </a:solidFill>
          <a:ln w="10160">
            <a:solidFill>
              <a:srgbClr val="DDE3E7"/>
            </a:solidFill>
            <a:prstDash val="solid"/>
          </a:ln>
        </p:spPr>
        <p:txBody>
          <a:bodyPr/>
          <a:lstStyle/>
          <a:p>
            <a:endParaRPr lang="es-CL"/>
          </a:p>
        </p:txBody>
      </p:sp>
      <p:sp>
        <p:nvSpPr>
          <p:cNvPr id="19" name="Shape 16"/>
          <p:cNvSpPr/>
          <p:nvPr/>
        </p:nvSpPr>
        <p:spPr>
          <a:xfrm>
            <a:off x="8211312" y="3730752"/>
            <a:ext cx="64008" cy="1508760"/>
          </a:xfrm>
          <a:prstGeom prst="rect">
            <a:avLst/>
          </a:prstGeom>
          <a:solidFill>
            <a:srgbClr val="00A2E0"/>
          </a:solidFill>
          <a:ln w="12700">
            <a:solidFill>
              <a:srgbClr val="00A2E0"/>
            </a:solidFill>
            <a:prstDash val="solid"/>
          </a:ln>
        </p:spPr>
        <p:txBody>
          <a:bodyPr/>
          <a:lstStyle/>
          <a:p>
            <a:endParaRPr lang="es-CL"/>
          </a:p>
        </p:txBody>
      </p:sp>
      <p:sp>
        <p:nvSpPr>
          <p:cNvPr id="20" name="Text 17"/>
          <p:cNvSpPr/>
          <p:nvPr/>
        </p:nvSpPr>
        <p:spPr>
          <a:xfrm>
            <a:off x="8439912" y="3931920"/>
            <a:ext cx="2743200" cy="292608"/>
          </a:xfrm>
          <a:prstGeom prst="rect">
            <a:avLst/>
          </a:prstGeom>
          <a:noFill/>
          <a:ln/>
        </p:spPr>
        <p:txBody>
          <a:bodyPr wrap="square" lIns="0" tIns="0" rIns="0" bIns="0" rtlCol="0" anchor="ctr">
            <a:normAutofit/>
          </a:bodyPr>
          <a:lstStyle/>
          <a:p>
            <a:pPr marL="0" indent="0">
              <a:buNone/>
            </a:pPr>
            <a:r>
              <a:rPr lang="en-US" sz="1400" b="1" dirty="0">
                <a:solidFill>
                  <a:srgbClr val="102D59"/>
                </a:solidFill>
              </a:rPr>
              <a:t>Inicio con estándar adecuado</a:t>
            </a:r>
            <a:endParaRPr lang="en-US" sz="1400" dirty="0"/>
          </a:p>
        </p:txBody>
      </p:sp>
      <p:sp>
        <p:nvSpPr>
          <p:cNvPr id="21" name="Text 18"/>
          <p:cNvSpPr/>
          <p:nvPr/>
        </p:nvSpPr>
        <p:spPr>
          <a:xfrm>
            <a:off x="8439912" y="4334256"/>
            <a:ext cx="2743200" cy="758952"/>
          </a:xfrm>
          <a:prstGeom prst="rect">
            <a:avLst/>
          </a:prstGeom>
          <a:noFill/>
          <a:ln/>
        </p:spPr>
        <p:txBody>
          <a:bodyPr wrap="square" lIns="0" tIns="0" rIns="0" bIns="0" rtlCol="0" anchor="t">
            <a:normAutofit/>
          </a:bodyPr>
          <a:lstStyle/>
          <a:p>
            <a:pPr marL="0" indent="0">
              <a:buNone/>
            </a:pPr>
            <a:r>
              <a:rPr lang="en-US" sz="1050" dirty="0">
                <a:solidFill>
                  <a:srgbClr val="263238"/>
                </a:solidFill>
              </a:rPr>
              <a:t>El equipamiento permitirá iniciar prestaciones clínicas, odontológicas y terapéuticas desde el primer día de funcionamiento.</a:t>
            </a:r>
            <a:endParaRPr lang="en-US" sz="1050" dirty="0"/>
          </a:p>
        </p:txBody>
      </p:sp>
      <p:sp>
        <p:nvSpPr>
          <p:cNvPr id="25" name="Slide Number Placeholder 0"/>
          <p:cNvSpPr>
            <a:spLocks noGrp="1"/>
          </p:cNvSpPr>
          <p:nvPr>
            <p:ph type="sldNum" sz="quarter" idx="4294967295"/>
          </p:nvPr>
        </p:nvSpPr>
        <p:spPr>
          <a:xfrm>
            <a:off x="11750040" y="6446520"/>
            <a:ext cx="182880" cy="164592"/>
          </a:xfrm>
          <a:prstGeom prst="rect">
            <a:avLst/>
          </a:prstGeom>
          <a:extLst>
            <a:ext uri="{C572A759-6A51-4108-AA02-DFA0A04FC94B}">
              <ma14:wrappingTextBoxFlag xmlns:ma14="http://schemas.microsoft.com/office/mac/drawingml/2011/main" xmlns="" val="0"/>
            </a:ext>
          </a:extLst>
        </p:spPr>
        <p:txBody>
          <a:bodyPr/>
          <a:lstStyle>
            <a:lvl1pPr>
              <a:defRPr sz="750">
                <a:solidFill>
                  <a:srgbClr val="777777"/>
                </a:solidFill>
                <a:latin typeface="Arial"/>
                <a:ea typeface="Arial"/>
                <a:cs typeface="Arial"/>
              </a:defRPr>
            </a:lvl1pPr>
          </a:lstStyle>
          <a:p>
            <a:pPr algn="l"/>
            <a:fld id="{F7021451-1387-4CA6-816F-3879F97B5CBC}" type="slidenum">
              <a:rPr lang="en-US" b="0"/>
              <a:t>9</a:t>
            </a:fld>
            <a:endParaRPr lang="en-US"/>
          </a:p>
        </p:txBody>
      </p:sp>
      <p:pic>
        <p:nvPicPr>
          <p:cNvPr id="26" name="Picture 25" descr="Logo Rotary Quipué.jpeg"/>
          <p:cNvPicPr>
            <a:picLocks noChangeAspect="1"/>
          </p:cNvPicPr>
          <p:nvPr/>
        </p:nvPicPr>
        <p:blipFill>
          <a:blip r:embed="rId4"/>
          <a:stretch>
            <a:fillRect/>
          </a:stretch>
        </p:blipFill>
        <p:spPr>
          <a:xfrm>
            <a:off x="10360626" y="146303"/>
            <a:ext cx="1433541" cy="65836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29f98df-f7a9-4411-872c-04180796fb94}" enabled="1" method="Privileged" siteId="{5c5456f4-c402-40c5-a73d-e78777e7bf9e}" removed="0"/>
</clbl:labelList>
</file>

<file path=docProps/app.xml><?xml version="1.0" encoding="utf-8"?>
<Properties xmlns="http://schemas.openxmlformats.org/officeDocument/2006/extended-properties" xmlns:vt="http://schemas.openxmlformats.org/officeDocument/2006/docPropsVTypes">
  <TotalTime>128</TotalTime>
  <Words>1258</Words>
  <Application>Microsoft Office PowerPoint</Application>
  <PresentationFormat>Panorámica</PresentationFormat>
  <Paragraphs>193</Paragraphs>
  <Slides>13</Slides>
  <Notes>13</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13</vt:i4>
      </vt:variant>
    </vt:vector>
  </HeadingPairs>
  <TitlesOfParts>
    <vt:vector size="16" baseType="lpstr">
      <vt:lpstr>Aptos</vt:lpstr>
      <vt:lpstr>Arial</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Rotary Club de Quilpué</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Proyecto Legado Rotary Quilpué</dc:title>
  <dc:subject>Proyecto Legado Rotary Quilpué</dc:subject>
  <dc:creator>OpenAI</dc:creator>
  <cp:lastModifiedBy>Alonso Cuadra</cp:lastModifiedBy>
  <cp:revision>9</cp:revision>
  <dcterms:created xsi:type="dcterms:W3CDTF">2026-08-21T21:36:41Z</dcterms:created>
  <dcterms:modified xsi:type="dcterms:W3CDTF">2026-08-22T04:18:22Z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Theme:3</vt:lpwstr>
  </property>
  <property fmtid="{D5CDD505-2E9C-101B-9397-08002B2CF9AE}" pid="3" name="ClassificationContentMarkingHeaderText">
    <vt:lpwstr>UNRESTRICTED</vt:lpwstr>
  </property>
</Properties>
</file>