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324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Diaz" userId="892d6fa2-af50-4d12-b613-fd9f8fc71c1d" providerId="ADAL" clId="{9AAE1266-A5C1-49DB-BF91-97F2F9A0D68F}"/>
    <pc:docChg chg="custSel mod modSld modMainMaster">
      <pc:chgData name="Maria Diaz" userId="892d6fa2-af50-4d12-b613-fd9f8fc71c1d" providerId="ADAL" clId="{9AAE1266-A5C1-49DB-BF91-97F2F9A0D68F}" dt="2026-08-22T01:18:45.414" v="126" actId="1076"/>
      <pc:docMkLst>
        <pc:docMk/>
      </pc:docMkLst>
      <pc:sldChg chg="modSp mod">
        <pc:chgData name="Maria Diaz" userId="892d6fa2-af50-4d12-b613-fd9f8fc71c1d" providerId="ADAL" clId="{9AAE1266-A5C1-49DB-BF91-97F2F9A0D68F}" dt="2026-08-22T01:10:43.671" v="5" actId="6549"/>
        <pc:sldMkLst>
          <pc:docMk/>
          <pc:sldMk cId="0" sldId="256"/>
        </pc:sldMkLst>
        <pc:spChg chg="mod">
          <ac:chgData name="Maria Diaz" userId="892d6fa2-af50-4d12-b613-fd9f8fc71c1d" providerId="ADAL" clId="{9AAE1266-A5C1-49DB-BF91-97F2F9A0D68F}" dt="2026-08-22T01:10:43.671" v="5" actId="6549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4:16.023" v="80" actId="255"/>
        <pc:sldMkLst>
          <pc:docMk/>
          <pc:sldMk cId="0" sldId="257"/>
        </pc:sldMkLst>
        <pc:spChg chg="mod">
          <ac:chgData name="Maria Diaz" userId="892d6fa2-af50-4d12-b613-fd9f8fc71c1d" providerId="ADAL" clId="{9AAE1266-A5C1-49DB-BF91-97F2F9A0D68F}" dt="2026-08-22T01:14:16.023" v="80" actId="255"/>
          <ac:spMkLst>
            <pc:docMk/>
            <pc:sldMk cId="0" sldId="257"/>
            <ac:spMk id="9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3:51.246" v="73" actId="255"/>
          <ac:spMkLst>
            <pc:docMk/>
            <pc:sldMk cId="0" sldId="257"/>
            <ac:spMk id="12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3:14.995" v="64" actId="6549"/>
          <ac:spMkLst>
            <pc:docMk/>
            <pc:sldMk cId="0" sldId="257"/>
            <ac:spMk id="13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4:01.414" v="75" actId="1076"/>
          <ac:spMkLst>
            <pc:docMk/>
            <pc:sldMk cId="0" sldId="257"/>
            <ac:spMk id="15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4:08.574" v="79" actId="6549"/>
          <ac:spMkLst>
            <pc:docMk/>
            <pc:sldMk cId="0" sldId="257"/>
            <ac:spMk id="18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4:41.197" v="86" actId="1076"/>
        <pc:sldMkLst>
          <pc:docMk/>
          <pc:sldMk cId="0" sldId="258"/>
        </pc:sldMkLst>
        <pc:spChg chg="mod">
          <ac:chgData name="Maria Diaz" userId="892d6fa2-af50-4d12-b613-fd9f8fc71c1d" providerId="ADAL" clId="{9AAE1266-A5C1-49DB-BF91-97F2F9A0D68F}" dt="2026-08-22T01:14:32.023" v="84" actId="6549"/>
          <ac:spMkLst>
            <pc:docMk/>
            <pc:sldMk cId="0" sldId="258"/>
            <ac:spMk id="6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4:37.015" v="85" actId="20577"/>
          <ac:spMkLst>
            <pc:docMk/>
            <pc:sldMk cId="0" sldId="258"/>
            <ac:spMk id="16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4:41.197" v="86" actId="1076"/>
          <ac:spMkLst>
            <pc:docMk/>
            <pc:sldMk cId="0" sldId="258"/>
            <ac:spMk id="18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5:59.121" v="102" actId="255"/>
        <pc:sldMkLst>
          <pc:docMk/>
          <pc:sldMk cId="0" sldId="259"/>
        </pc:sldMkLst>
        <pc:spChg chg="mod">
          <ac:chgData name="Maria Diaz" userId="892d6fa2-af50-4d12-b613-fd9f8fc71c1d" providerId="ADAL" clId="{9AAE1266-A5C1-49DB-BF91-97F2F9A0D68F}" dt="2026-08-22T01:15:39.665" v="98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5:44.885" v="100" actId="123"/>
          <ac:spMkLst>
            <pc:docMk/>
            <pc:sldMk cId="0" sldId="259"/>
            <ac:spMk id="9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5:59.121" v="102" actId="255"/>
          <ac:spMkLst>
            <pc:docMk/>
            <pc:sldMk cId="0" sldId="259"/>
            <ac:spMk id="10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6:45.257" v="107" actId="20577"/>
        <pc:sldMkLst>
          <pc:docMk/>
          <pc:sldMk cId="0" sldId="260"/>
        </pc:sldMkLst>
        <pc:spChg chg="mod">
          <ac:chgData name="Maria Diaz" userId="892d6fa2-af50-4d12-b613-fd9f8fc71c1d" providerId="ADAL" clId="{9AAE1266-A5C1-49DB-BF91-97F2F9A0D68F}" dt="2026-08-22T01:16:45.257" v="107" actId="20577"/>
          <ac:spMkLst>
            <pc:docMk/>
            <pc:sldMk cId="0" sldId="260"/>
            <ac:spMk id="7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7:21.261" v="114" actId="20577"/>
        <pc:sldMkLst>
          <pc:docMk/>
          <pc:sldMk cId="0" sldId="261"/>
        </pc:sldMkLst>
        <pc:spChg chg="mod">
          <ac:chgData name="Maria Diaz" userId="892d6fa2-af50-4d12-b613-fd9f8fc71c1d" providerId="ADAL" clId="{9AAE1266-A5C1-49DB-BF91-97F2F9A0D68F}" dt="2026-08-22T01:16:54.805" v="108" actId="255"/>
          <ac:spMkLst>
            <pc:docMk/>
            <pc:sldMk cId="0" sldId="261"/>
            <ac:spMk id="8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10.657" v="112" actId="20577"/>
          <ac:spMkLst>
            <pc:docMk/>
            <pc:sldMk cId="0" sldId="261"/>
            <ac:spMk id="11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02.524" v="110" actId="20577"/>
          <ac:spMkLst>
            <pc:docMk/>
            <pc:sldMk cId="0" sldId="261"/>
            <ac:spMk id="14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21.261" v="114" actId="20577"/>
          <ac:spMkLst>
            <pc:docMk/>
            <pc:sldMk cId="0" sldId="261"/>
            <ac:spMk id="17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7:37.401" v="116" actId="255"/>
        <pc:sldMkLst>
          <pc:docMk/>
          <pc:sldMk cId="0" sldId="262"/>
        </pc:sldMkLst>
        <pc:spChg chg="mod">
          <ac:chgData name="Maria Diaz" userId="892d6fa2-af50-4d12-b613-fd9f8fc71c1d" providerId="ADAL" clId="{9AAE1266-A5C1-49DB-BF91-97F2F9A0D68F}" dt="2026-08-22T01:17:27.158" v="115" actId="20577"/>
          <ac:spMkLst>
            <pc:docMk/>
            <pc:sldMk cId="0" sldId="262"/>
            <ac:spMk id="5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7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9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11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13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15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17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37.401" v="116" actId="255"/>
          <ac:spMkLst>
            <pc:docMk/>
            <pc:sldMk cId="0" sldId="262"/>
            <ac:spMk id="19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7:48.559" v="117" actId="255"/>
        <pc:sldMkLst>
          <pc:docMk/>
          <pc:sldMk cId="0" sldId="263"/>
        </pc:sldMkLst>
        <pc:spChg chg="mod">
          <ac:chgData name="Maria Diaz" userId="892d6fa2-af50-4d12-b613-fd9f8fc71c1d" providerId="ADAL" clId="{9AAE1266-A5C1-49DB-BF91-97F2F9A0D68F}" dt="2026-08-22T01:17:48.559" v="117" actId="255"/>
          <ac:spMkLst>
            <pc:docMk/>
            <pc:sldMk cId="0" sldId="263"/>
            <ac:spMk id="9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48.559" v="117" actId="255"/>
          <ac:spMkLst>
            <pc:docMk/>
            <pc:sldMk cId="0" sldId="263"/>
            <ac:spMk id="12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48.559" v="117" actId="255"/>
          <ac:spMkLst>
            <pc:docMk/>
            <pc:sldMk cId="0" sldId="263"/>
            <ac:spMk id="15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7:48.559" v="117" actId="255"/>
          <ac:spMkLst>
            <pc:docMk/>
            <pc:sldMk cId="0" sldId="263"/>
            <ac:spMk id="18" creationId="{00000000-0000-0000-0000-000000000000}"/>
          </ac:spMkLst>
        </pc:spChg>
      </pc:sldChg>
      <pc:sldChg chg="modSp mod">
        <pc:chgData name="Maria Diaz" userId="892d6fa2-af50-4d12-b613-fd9f8fc71c1d" providerId="ADAL" clId="{9AAE1266-A5C1-49DB-BF91-97F2F9A0D68F}" dt="2026-08-22T01:18:45.414" v="126" actId="1076"/>
        <pc:sldMkLst>
          <pc:docMk/>
          <pc:sldMk cId="0" sldId="264"/>
        </pc:sldMkLst>
        <pc:spChg chg="mod">
          <ac:chgData name="Maria Diaz" userId="892d6fa2-af50-4d12-b613-fd9f8fc71c1d" providerId="ADAL" clId="{9AAE1266-A5C1-49DB-BF91-97F2F9A0D68F}" dt="2026-08-22T01:18:10.138" v="124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8:04.148" v="122" actId="20577"/>
          <ac:spMkLst>
            <pc:docMk/>
            <pc:sldMk cId="0" sldId="264"/>
            <ac:spMk id="4" creationId="{00000000-0000-0000-0000-000000000000}"/>
          </ac:spMkLst>
        </pc:spChg>
        <pc:spChg chg="mod">
          <ac:chgData name="Maria Diaz" userId="892d6fa2-af50-4d12-b613-fd9f8fc71c1d" providerId="ADAL" clId="{9AAE1266-A5C1-49DB-BF91-97F2F9A0D68F}" dt="2026-08-22T01:18:45.414" v="126" actId="1076"/>
          <ac:spMkLst>
            <pc:docMk/>
            <pc:sldMk cId="0" sldId="264"/>
            <ac:spMk id="5" creationId="{00000000-0000-0000-0000-000000000000}"/>
          </ac:spMkLst>
        </pc:spChg>
      </pc:sldChg>
      <pc:sldMasterChg chg="addSp mod">
        <pc:chgData name="Maria Diaz" userId="892d6fa2-af50-4d12-b613-fd9f8fc71c1d" providerId="ADAL" clId="{9AAE1266-A5C1-49DB-BF91-97F2F9A0D68F}" dt="2026-08-22T01:10:39.136" v="0" actId="33475"/>
        <pc:sldMasterMkLst>
          <pc:docMk/>
          <pc:sldMasterMk cId="2209977519" sldId="2147483648"/>
        </pc:sldMasterMkLst>
        <pc:spChg chg="add">
          <ac:chgData name="Maria Diaz" userId="892d6fa2-af50-4d12-b613-fd9f8fc71c1d" providerId="ADAL" clId="{9AAE1266-A5C1-49DB-BF91-97F2F9A0D68F}" dt="2026-08-22T01:10:39.136" v="0" actId="33475"/>
          <ac:spMkLst>
            <pc:docMk/>
            <pc:sldMasterMk cId="2209977519" sldId="2147483648"/>
            <ac:spMk id="8" creationId="{380E1E60-0910-BF16-5B5A-BFCC50DD02F4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0E1E60-0910-BF16-5B5A-BFCC50DD02F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62613" y="63500"/>
            <a:ext cx="8921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L" sz="1000">
                <a:solidFill>
                  <a:srgbClr val="317100">
                    <a:alpha val="50000"/>
                  </a:srgbClr>
                </a:solidFill>
                <a:latin typeface="Aptos" panose="020B0004020202020204" pitchFamily="34" charset="0"/>
              </a:rPr>
              <a:t>UNRESTRICTED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7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crop_Recife_7.jpe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0"/>
            <a:ext cx="542239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solidFill>
            <a:srgbClr val="0947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 Rotary Quipué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11480"/>
            <a:ext cx="2240280" cy="1325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1874519"/>
            <a:ext cx="589788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ptos"/>
              </a:rPr>
              <a:t>PROJETO LEGADO ROTARY QUILPUÉ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606040"/>
            <a:ext cx="5212517" cy="1015663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  <a:latin typeface="Aptos"/>
              </a:rPr>
              <a:t>Centro Integral de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Atenção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Primária</a:t>
            </a:r>
            <a:endParaRPr lang="es-CL" sz="20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2000" b="1" dirty="0" err="1">
                <a:solidFill>
                  <a:srgbClr val="FFFFFF"/>
                </a:solidFill>
                <a:latin typeface="Aptos"/>
              </a:rPr>
              <a:t>Especializada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para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Crianças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,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Adolescentes</a:t>
            </a:r>
            <a:endParaRPr lang="es-CL" sz="20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2000" b="1" dirty="0">
                <a:solidFill>
                  <a:srgbClr val="FFFFFF"/>
                </a:solidFill>
                <a:latin typeface="Aptos"/>
              </a:rPr>
              <a:t>e Jovens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Neurodivergentes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e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suas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Famílias</a:t>
            </a:r>
            <a:endParaRPr sz="20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928" y="4343400"/>
            <a:ext cx="530352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O mesmo compromisso. Uma nova missão.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080760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Pernambuco · Brasil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530352"/>
            <a:ext cx="950976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700" b="1">
                <a:solidFill>
                  <a:srgbClr val="0E2740"/>
                </a:solidFill>
                <a:latin typeface="Aptos"/>
              </a:rPr>
              <a:t>UM DESAFIO QUE EXIGE UMA RESPOSTA AGORA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880" y="201168"/>
            <a:ext cx="1417320" cy="84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480" y="6565392"/>
            <a:ext cx="457200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586571"/>
                </a:solidFill>
                <a:latin typeface="Aptos"/>
              </a:rPr>
              <a:t>Rotary Club de Quilpué · Distrito 4320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6565392"/>
            <a:ext cx="224028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0">
                <a:solidFill>
                  <a:srgbClr val="586571"/>
                </a:solidFill>
                <a:latin typeface="Aptos"/>
              </a:rPr>
              <a:t>Pernambuco · Brasil · 2026</a:t>
            </a:r>
          </a:p>
        </p:txBody>
      </p:sp>
      <p:pic>
        <p:nvPicPr>
          <p:cNvPr id="6" name="Picture 5" descr="_crop_Recife_12.jpe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417320"/>
            <a:ext cx="4663440" cy="44348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532120" y="1417320"/>
            <a:ext cx="608076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96712" y="1527048"/>
            <a:ext cx="575157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009BDB"/>
                </a:solidFill>
                <a:latin typeface="Aptos"/>
              </a:rPr>
              <a:t>Mais de 1.500 potenciais beneficiários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96712" y="1947672"/>
            <a:ext cx="5909759" cy="69249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300" b="0" dirty="0" err="1">
                <a:solidFill>
                  <a:srgbClr val="0E2740"/>
                </a:solidFill>
                <a:latin typeface="Aptos"/>
              </a:rPr>
              <a:t>Crianças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,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adolescentes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e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jovens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neurodivergentes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registrados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no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município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de </a:t>
            </a:r>
            <a:endParaRPr lang="es-CL" sz="13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300" b="0" dirty="0" err="1">
                <a:solidFill>
                  <a:srgbClr val="0E2740"/>
                </a:solidFill>
                <a:latin typeface="Aptos"/>
              </a:rPr>
              <a:t>Quilpué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, junto com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suas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famílias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,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precisam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de um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atendimento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mais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300" b="0" dirty="0" err="1">
                <a:solidFill>
                  <a:srgbClr val="0E2740"/>
                </a:solidFill>
                <a:latin typeface="Aptos"/>
              </a:rPr>
              <a:t>acessível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, </a:t>
            </a:r>
            <a:endParaRPr lang="es-CL" sz="13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300" b="0" dirty="0" err="1">
                <a:solidFill>
                  <a:srgbClr val="0E2740"/>
                </a:solidFill>
                <a:latin typeface="Aptos"/>
              </a:rPr>
              <a:t>coordenado</a:t>
            </a:r>
            <a:r>
              <a:rPr sz="1300" b="0" dirty="0">
                <a:solidFill>
                  <a:srgbClr val="0E2740"/>
                </a:solidFill>
                <a:latin typeface="Aptos"/>
              </a:rPr>
              <a:t> e integral.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32120" y="2999232"/>
            <a:ext cx="1874519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696712" y="3108960"/>
            <a:ext cx="15453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F7A81B"/>
                </a:solidFill>
                <a:latin typeface="Aptos"/>
              </a:rPr>
              <a:t>1.500+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96712" y="3529584"/>
            <a:ext cx="1338828" cy="584775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lang="es-CL" sz="1600" b="0" dirty="0">
                <a:solidFill>
                  <a:srgbClr val="0E2740"/>
                </a:solidFill>
                <a:latin typeface="Aptos"/>
              </a:rPr>
              <a:t>P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otenciais</a:t>
            </a:r>
            <a:endParaRPr lang="es-CL" sz="16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beneficiários</a:t>
            </a:r>
            <a:endParaRPr sz="1600" b="0" dirty="0">
              <a:solidFill>
                <a:srgbClr val="0E2740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589520" y="2999232"/>
            <a:ext cx="1874519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4" name="TextBox 13"/>
          <p:cNvSpPr txBox="1"/>
          <p:nvPr/>
        </p:nvSpPr>
        <p:spPr>
          <a:xfrm>
            <a:off x="7754112" y="3108960"/>
            <a:ext cx="15453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378960"/>
                </a:solidFill>
                <a:latin typeface="Aptos"/>
              </a:rPr>
              <a:t>162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6603" y="3529584"/>
            <a:ext cx="1871794" cy="83099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r>
              <a:rPr sz="1600" b="0" dirty="0" err="1">
                <a:solidFill>
                  <a:srgbClr val="0E2740"/>
                </a:solidFill>
                <a:latin typeface="Aptos"/>
              </a:rPr>
              <a:t>crianças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atendidas</a:t>
            </a:r>
            <a:endParaRPr lang="es-CL" sz="1600" b="0" dirty="0">
              <a:solidFill>
                <a:srgbClr val="0E2740"/>
              </a:solidFill>
              <a:latin typeface="Aptos"/>
            </a:endParaRPr>
          </a:p>
          <a:p>
            <a:r>
              <a:rPr lang="es-CL" sz="1600" dirty="0">
                <a:solidFill>
                  <a:srgbClr val="0E2740"/>
                </a:solidFill>
                <a:latin typeface="Aptos"/>
              </a:rPr>
              <a:t>pela </a:t>
            </a:r>
            <a:r>
              <a:rPr lang="es-CL" sz="1600" dirty="0" err="1"/>
              <a:t>Corporação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lang="es-CL" sz="1600" b="0" dirty="0">
                <a:solidFill>
                  <a:srgbClr val="0E2740"/>
                </a:solidFill>
                <a:latin typeface="Aptos"/>
              </a:rPr>
              <a:t>    </a:t>
            </a:r>
          </a:p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Yumbrel</a:t>
            </a:r>
            <a:endParaRPr sz="1600" b="0" dirty="0">
              <a:solidFill>
                <a:srgbClr val="0E2740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646920" y="2999232"/>
            <a:ext cx="1965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811512" y="3108960"/>
            <a:ext cx="163677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009BDB"/>
                </a:solidFill>
                <a:latin typeface="Aptos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11512" y="3529584"/>
            <a:ext cx="1451616" cy="83099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lang="es-CL" sz="1600" b="0" dirty="0">
                <a:solidFill>
                  <a:srgbClr val="0E2740"/>
                </a:solidFill>
                <a:latin typeface="Aptos"/>
              </a:rPr>
              <a:t>C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entro</a:t>
            </a:r>
            <a:endParaRPr lang="es-CL" sz="16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especializado</a:t>
            </a:r>
            <a:endParaRPr lang="es-CL" sz="160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proposto</a:t>
            </a:r>
            <a:endParaRPr sz="1600" b="0" dirty="0">
              <a:solidFill>
                <a:srgbClr val="0E2740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530352"/>
            <a:ext cx="950976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700" b="1">
                <a:solidFill>
                  <a:srgbClr val="0E2740"/>
                </a:solidFill>
                <a:latin typeface="Aptos"/>
              </a:rPr>
              <a:t>NOSSO OBJETIVO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880" y="201168"/>
            <a:ext cx="1417320" cy="84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480" y="6565392"/>
            <a:ext cx="457200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586571"/>
                </a:solidFill>
                <a:latin typeface="Aptos"/>
              </a:rPr>
              <a:t>Rotary Club de Quilpué · Distrito 4320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6565392"/>
            <a:ext cx="224028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0">
                <a:solidFill>
                  <a:srgbClr val="586571"/>
                </a:solidFill>
                <a:latin typeface="Aptos"/>
              </a:rPr>
              <a:t>Pernambuco · Brasil ·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25880"/>
            <a:ext cx="5041829" cy="1261884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900" b="1" dirty="0" err="1">
                <a:solidFill>
                  <a:srgbClr val="0E2740"/>
                </a:solidFill>
                <a:latin typeface="Aptos"/>
              </a:rPr>
              <a:t>Implementar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um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centro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especializado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endParaRPr lang="es-CL" sz="19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900" b="1" dirty="0">
                <a:solidFill>
                  <a:srgbClr val="0E2740"/>
                </a:solidFill>
                <a:latin typeface="Aptos"/>
              </a:rPr>
              <a:t>de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Atenção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Primária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que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reúna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serviços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endParaRPr lang="es-CL" sz="19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900" b="1" dirty="0" err="1">
                <a:solidFill>
                  <a:srgbClr val="0E2740"/>
                </a:solidFill>
                <a:latin typeface="Aptos"/>
              </a:rPr>
              <a:t>médicos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,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odontológicos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e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terapêuticos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em</a:t>
            </a:r>
            <a:endParaRPr lang="es-CL" sz="19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900" b="1" dirty="0">
                <a:solidFill>
                  <a:srgbClr val="0E2740"/>
                </a:solidFill>
                <a:latin typeface="Aptos"/>
              </a:rPr>
              <a:t>um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ambiente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adaptado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 à </a:t>
            </a:r>
            <a:r>
              <a:rPr sz="1900" b="1" dirty="0" err="1">
                <a:solidFill>
                  <a:srgbClr val="0E2740"/>
                </a:solidFill>
                <a:latin typeface="Aptos"/>
              </a:rPr>
              <a:t>neurodivergência</a:t>
            </a:r>
            <a:r>
              <a:rPr sz="1900" b="1" dirty="0">
                <a:solidFill>
                  <a:srgbClr val="0E2740"/>
                </a:solidFill>
                <a:latin typeface="Aptos"/>
              </a:rPr>
              <a:t>.</a:t>
            </a:r>
          </a:p>
        </p:txBody>
      </p:sp>
      <p:pic>
        <p:nvPicPr>
          <p:cNvPr id="7" name="Picture 6" descr="_crop_Recife_1.jpe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1234440"/>
            <a:ext cx="5669280" cy="2377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0080" y="3063240"/>
            <a:ext cx="50292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1">
                <a:solidFill>
                  <a:srgbClr val="09477D"/>
                </a:solidFill>
                <a:latin typeface="Aptos"/>
              </a:rPr>
              <a:t>UMA SOLUÇÃO INTEGRAL, EM UM SÓ LUGAR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703320"/>
            <a:ext cx="164592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4671" y="3813048"/>
            <a:ext cx="13167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009BDB"/>
                </a:solidFill>
                <a:latin typeface="Aptos"/>
              </a:rPr>
              <a:t>Medicina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68880" y="3703320"/>
            <a:ext cx="164592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633472" y="3813048"/>
            <a:ext cx="13167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Saúde bucal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97680" y="3703320"/>
            <a:ext cx="164592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462272" y="3813048"/>
            <a:ext cx="13167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378960"/>
                </a:solidFill>
                <a:latin typeface="Aptos"/>
              </a:rPr>
              <a:t>Psicologia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617720"/>
            <a:ext cx="164592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04671" y="4625412"/>
            <a:ext cx="1418978" cy="615553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 dirty="0" err="1">
                <a:solidFill>
                  <a:srgbClr val="009BDB"/>
                </a:solidFill>
                <a:latin typeface="Aptos"/>
              </a:rPr>
              <a:t>Terapia</a:t>
            </a:r>
            <a:r>
              <a:rPr sz="1700" b="1" dirty="0">
                <a:solidFill>
                  <a:srgbClr val="009BDB"/>
                </a:solidFill>
                <a:latin typeface="Aptos"/>
              </a:rPr>
              <a:t> </a:t>
            </a:r>
            <a:endParaRPr lang="es-CL" sz="1700" b="1" dirty="0">
              <a:solidFill>
                <a:srgbClr val="009BDB"/>
              </a:solidFill>
              <a:latin typeface="Aptos"/>
            </a:endParaRPr>
          </a:p>
          <a:p>
            <a:pPr algn="l"/>
            <a:r>
              <a:rPr sz="1700" b="1" dirty="0" err="1">
                <a:solidFill>
                  <a:srgbClr val="009BDB"/>
                </a:solidFill>
                <a:latin typeface="Aptos"/>
              </a:rPr>
              <a:t>ocupacional</a:t>
            </a:r>
            <a:endParaRPr sz="1700" b="1" dirty="0">
              <a:solidFill>
                <a:srgbClr val="009BDB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468880" y="4617720"/>
            <a:ext cx="164592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450591" y="4715466"/>
            <a:ext cx="13167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 dirty="0" err="1">
                <a:solidFill>
                  <a:srgbClr val="F7A81B"/>
                </a:solidFill>
                <a:latin typeface="Aptos"/>
              </a:rPr>
              <a:t>Fonoaudiologia</a:t>
            </a:r>
            <a:endParaRPr sz="1700" b="1" dirty="0">
              <a:solidFill>
                <a:srgbClr val="F7A81B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97680" y="4617720"/>
            <a:ext cx="164592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462272" y="4727448"/>
            <a:ext cx="131673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378960"/>
                </a:solidFill>
                <a:latin typeface="Aptos"/>
              </a:rPr>
              <a:t>Estimulação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530352"/>
            <a:ext cx="950976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700" b="1">
                <a:solidFill>
                  <a:srgbClr val="0E2740"/>
                </a:solidFill>
                <a:latin typeface="Aptos"/>
              </a:rPr>
              <a:t>O ROTARY JÁ ESTÁ PRESENTE NESTA CAUSA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880" y="201168"/>
            <a:ext cx="1417320" cy="84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480" y="6565392"/>
            <a:ext cx="457200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586571"/>
                </a:solidFill>
                <a:latin typeface="Aptos"/>
              </a:rPr>
              <a:t>Rotary Club de Quilpué · Distrito 4320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6565392"/>
            <a:ext cx="224028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0">
                <a:solidFill>
                  <a:srgbClr val="586571"/>
                </a:solidFill>
                <a:latin typeface="Aptos"/>
              </a:rPr>
              <a:t>Pernambuco · Brasil · 2026</a:t>
            </a:r>
          </a:p>
        </p:txBody>
      </p:sp>
      <p:pic>
        <p:nvPicPr>
          <p:cNvPr id="6" name="Picture 5" descr="_crop_Corporación_Yumbrel.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25880"/>
            <a:ext cx="5669280" cy="44805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46520" y="1325880"/>
            <a:ext cx="5166360" cy="27432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04029" y="1475917"/>
            <a:ext cx="483717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F7A81B"/>
                </a:solidFill>
                <a:latin typeface="Aptos"/>
              </a:rPr>
              <a:t>5 anos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4029" y="1998173"/>
            <a:ext cx="4741615" cy="15696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just"/>
            <a:r>
              <a:rPr sz="1600" b="0" dirty="0">
                <a:solidFill>
                  <a:srgbClr val="0E2740"/>
                </a:solidFill>
                <a:latin typeface="Aptos"/>
              </a:rPr>
              <a:t>Nos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últimos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5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anos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, o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Comitê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de Damas do Rotary Club de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Quilpué</a:t>
            </a:r>
            <a:r>
              <a:rPr lang="es-CL"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tem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contribuído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com a Corporación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Yumbrel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que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atende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162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crianças</a:t>
            </a:r>
            <a:r>
              <a:rPr lang="es-CL"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no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espectro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autista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. Esses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aportes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ajudam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a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financiar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bolsas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para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terapias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de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psicologia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terapia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ocupacional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fonoaudiologia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4555271"/>
            <a:ext cx="5307479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1" dirty="0" err="1">
                <a:solidFill>
                  <a:srgbClr val="09477D"/>
                </a:solidFill>
                <a:latin typeface="Aptos"/>
              </a:rPr>
              <a:t>Compromisso</a:t>
            </a:r>
            <a:r>
              <a:rPr sz="1400" b="1" dirty="0">
                <a:solidFill>
                  <a:srgbClr val="09477D"/>
                </a:solidFill>
                <a:latin typeface="Aptos"/>
              </a:rPr>
              <a:t> </a:t>
            </a:r>
            <a:r>
              <a:rPr sz="1400" b="1" dirty="0" err="1">
                <a:solidFill>
                  <a:srgbClr val="09477D"/>
                </a:solidFill>
                <a:latin typeface="Aptos"/>
              </a:rPr>
              <a:t>comprovado</a:t>
            </a:r>
            <a:r>
              <a:rPr sz="1400" b="1" dirty="0">
                <a:solidFill>
                  <a:srgbClr val="09477D"/>
                </a:solidFill>
                <a:latin typeface="Aptos"/>
              </a:rPr>
              <a:t> → </a:t>
            </a:r>
            <a:r>
              <a:rPr sz="1400" b="1" dirty="0" err="1">
                <a:solidFill>
                  <a:srgbClr val="09477D"/>
                </a:solidFill>
                <a:latin typeface="Aptos"/>
              </a:rPr>
              <a:t>capacidade</a:t>
            </a:r>
            <a:r>
              <a:rPr sz="1400" b="1" dirty="0">
                <a:solidFill>
                  <a:srgbClr val="09477D"/>
                </a:solidFill>
                <a:latin typeface="Aptos"/>
              </a:rPr>
              <a:t> de </a:t>
            </a:r>
            <a:r>
              <a:rPr sz="1400" b="1" dirty="0" err="1">
                <a:solidFill>
                  <a:srgbClr val="09477D"/>
                </a:solidFill>
                <a:latin typeface="Aptos"/>
              </a:rPr>
              <a:t>ampliar</a:t>
            </a:r>
            <a:r>
              <a:rPr sz="1400" b="1" dirty="0">
                <a:solidFill>
                  <a:srgbClr val="09477D"/>
                </a:solidFill>
                <a:latin typeface="Aptos"/>
              </a:rPr>
              <a:t> o </a:t>
            </a:r>
            <a:r>
              <a:rPr sz="1400" b="1" dirty="0" err="1">
                <a:solidFill>
                  <a:srgbClr val="09477D"/>
                </a:solidFill>
                <a:latin typeface="Aptos"/>
              </a:rPr>
              <a:t>impacto</a:t>
            </a:r>
            <a:endParaRPr sz="1400" b="1" dirty="0">
              <a:solidFill>
                <a:srgbClr val="09477D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530352"/>
            <a:ext cx="950976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700" b="1">
                <a:solidFill>
                  <a:srgbClr val="0E2740"/>
                </a:solidFill>
                <a:latin typeface="Aptos"/>
              </a:rPr>
              <a:t>UM LEGADO QUE SE TRANSFORMA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880" y="201168"/>
            <a:ext cx="1417320" cy="84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480" y="6565392"/>
            <a:ext cx="457200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586571"/>
                </a:solidFill>
                <a:latin typeface="Aptos"/>
              </a:rPr>
              <a:t>Rotary Club de Quilpué · Distrito 4320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6565392"/>
            <a:ext cx="224028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0">
                <a:solidFill>
                  <a:srgbClr val="586571"/>
                </a:solidFill>
                <a:latin typeface="Aptos"/>
              </a:rPr>
              <a:t>Pernambuco · Brasil · 2026</a:t>
            </a:r>
          </a:p>
        </p:txBody>
      </p:sp>
      <p:pic>
        <p:nvPicPr>
          <p:cNvPr id="6" name="Picture 5" descr="_crop_Recife_6.jpe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25880"/>
            <a:ext cx="5715000" cy="452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37960" y="1417320"/>
            <a:ext cx="5423151" cy="1754326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800" b="1" dirty="0">
                <a:solidFill>
                  <a:srgbClr val="0E2740"/>
                </a:solidFill>
                <a:latin typeface="Aptos"/>
              </a:rPr>
              <a:t>O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imóvel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do Rotary Club de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Quilpué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,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na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rua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endParaRPr lang="es-CL" sz="18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800" b="1" dirty="0">
                <a:solidFill>
                  <a:srgbClr val="0E2740"/>
                </a:solidFill>
                <a:latin typeface="Aptos"/>
              </a:rPr>
              <a:t>Valencia 1435, serve à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comunidade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há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décadas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. </a:t>
            </a:r>
            <a:endParaRPr lang="es-CL" sz="18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800" b="1" dirty="0">
                <a:solidFill>
                  <a:srgbClr val="0E2740"/>
                </a:solidFill>
                <a:latin typeface="Aptos"/>
              </a:rPr>
              <a:t>Com a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transferência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do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jardim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infantil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para o novo </a:t>
            </a:r>
            <a:endParaRPr lang="es-CL" sz="18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800" b="1" dirty="0">
                <a:solidFill>
                  <a:srgbClr val="0E2740"/>
                </a:solidFill>
                <a:latin typeface="Aptos"/>
              </a:rPr>
              <a:t>Hospital Provincial Marga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Marga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, o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espaço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pode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endParaRPr lang="es-CL" sz="18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800" b="1" dirty="0" err="1">
                <a:solidFill>
                  <a:srgbClr val="0E2740"/>
                </a:solidFill>
                <a:latin typeface="Aptos"/>
              </a:rPr>
              <a:t>assumir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uma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nova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missão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: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tornar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-se </a:t>
            </a:r>
            <a:r>
              <a:rPr sz="1800" b="1" dirty="0" err="1">
                <a:solidFill>
                  <a:srgbClr val="0E2740"/>
                </a:solidFill>
                <a:latin typeface="Aptos"/>
              </a:rPr>
              <a:t>este</a:t>
            </a:r>
            <a:r>
              <a:rPr sz="1800" b="1" dirty="0">
                <a:solidFill>
                  <a:srgbClr val="0E2740"/>
                </a:solidFill>
                <a:latin typeface="Aptos"/>
              </a:rPr>
              <a:t> </a:t>
            </a:r>
            <a:endParaRPr lang="es-CL" sz="1800" b="1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800" b="1" dirty="0">
                <a:solidFill>
                  <a:srgbClr val="0E2740"/>
                </a:solidFill>
                <a:latin typeface="Aptos"/>
              </a:rPr>
              <a:t>Centro Integral.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37960" y="3657600"/>
            <a:ext cx="48920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702552" y="3767328"/>
            <a:ext cx="4562855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F7A81B"/>
                </a:solidFill>
                <a:latin typeface="Aptos"/>
              </a:rPr>
              <a:t>Valencia 1435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2552" y="4187952"/>
            <a:ext cx="4562855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200" b="0">
                <a:solidFill>
                  <a:srgbClr val="0E2740"/>
                </a:solidFill>
                <a:latin typeface="Aptos"/>
              </a:rPr>
              <a:t>Patrimônio do Rotary colocado a serviço da comunidade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530352"/>
            <a:ext cx="950976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700" b="1">
                <a:solidFill>
                  <a:srgbClr val="0E2740"/>
                </a:solidFill>
                <a:latin typeface="Aptos"/>
              </a:rPr>
              <a:t>UMA ALIANÇA QUE TORNA O PROJETO SUSTENTÁVEL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880" y="201168"/>
            <a:ext cx="1417320" cy="84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480" y="6565392"/>
            <a:ext cx="457200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586571"/>
                </a:solidFill>
                <a:latin typeface="Aptos"/>
              </a:rPr>
              <a:t>Rotary Club de Quilpué · Distrito 4320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6565392"/>
            <a:ext cx="224028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0">
                <a:solidFill>
                  <a:srgbClr val="586571"/>
                </a:solidFill>
                <a:latin typeface="Aptos"/>
              </a:rPr>
              <a:t>Pernambuco · Brasil · 2026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17320"/>
            <a:ext cx="52578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8952" y="1527048"/>
            <a:ext cx="49286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Rotary Club de Quilpué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1947672"/>
            <a:ext cx="4948406" cy="338554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Equipamentos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clínicos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odontológicos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terapêuticos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2578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82512" y="1527048"/>
            <a:ext cx="49286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009BDB"/>
                </a:solidFill>
                <a:latin typeface="Aptos"/>
              </a:rPr>
              <a:t>Município + Corporação Municipal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2512" y="1947672"/>
            <a:ext cx="4795480" cy="584775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Adequação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da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infraestrutura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mobiliário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, tecnologia,</a:t>
            </a:r>
            <a:endParaRPr lang="es-CL" sz="16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600" b="0" dirty="0">
                <a:solidFill>
                  <a:srgbClr val="0E2740"/>
                </a:solidFill>
                <a:latin typeface="Aptos"/>
              </a:rPr>
              <a:t> equipe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profissional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operação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permanente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" y="3474720"/>
            <a:ext cx="52578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8952" y="3584448"/>
            <a:ext cx="49286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378960"/>
                </a:solidFill>
                <a:latin typeface="Aptos"/>
              </a:rPr>
              <a:t>Serviço de Saúde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" y="4005072"/>
            <a:ext cx="4740529" cy="584775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Articulação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com a rede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assistencial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e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continuidade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endParaRPr lang="es-CL" sz="16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600" b="0" dirty="0">
                <a:solidFill>
                  <a:srgbClr val="0E2740"/>
                </a:solidFill>
                <a:latin typeface="Aptos"/>
              </a:rPr>
              <a:t>do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cuidado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474720"/>
            <a:ext cx="52578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82512" y="3584448"/>
            <a:ext cx="49286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09477D"/>
                </a:solidFill>
                <a:latin typeface="Aptos"/>
              </a:rPr>
              <a:t>Programa do Serviço Provincial de Saúde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2512" y="4005072"/>
            <a:ext cx="3836435" cy="584775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Complementaridade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com o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atendimento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endParaRPr lang="es-CL" sz="1600" b="0" dirty="0">
              <a:solidFill>
                <a:srgbClr val="0E2740"/>
              </a:solidFill>
              <a:latin typeface="Aptos"/>
            </a:endParaRPr>
          </a:p>
          <a:p>
            <a:pPr algn="l"/>
            <a:r>
              <a:rPr sz="1600" b="0" dirty="0" err="1">
                <a:solidFill>
                  <a:srgbClr val="0E2740"/>
                </a:solidFill>
                <a:latin typeface="Aptos"/>
              </a:rPr>
              <a:t>interdisciplinar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já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E2740"/>
                </a:solidFill>
                <a:latin typeface="Aptos"/>
              </a:rPr>
              <a:t>existente</a:t>
            </a:r>
            <a:r>
              <a:rPr sz="1600" b="0" dirty="0">
                <a:solidFill>
                  <a:srgbClr val="0E2740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7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73152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1">
                <a:solidFill>
                  <a:srgbClr val="F7A81B"/>
                </a:solidFill>
                <a:latin typeface="Aptos"/>
              </a:rPr>
              <a:t>O INVESTIMENTO QUE ATIVA O PROJETO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520" y="228600"/>
            <a:ext cx="1783080" cy="1051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360" y="1234440"/>
            <a:ext cx="4937760" cy="10058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4600" b="1">
                <a:solidFill>
                  <a:srgbClr val="FFFFFF"/>
                </a:solidFill>
                <a:latin typeface="Aptos"/>
              </a:rPr>
              <a:t>US$ 30.000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31720"/>
            <a:ext cx="5114862" cy="615553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700" b="1" dirty="0" err="1">
                <a:solidFill>
                  <a:srgbClr val="FFFFFF"/>
                </a:solidFill>
                <a:latin typeface="Aptos"/>
              </a:rPr>
              <a:t>Aporte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solicitado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 para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equipamentos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clínicos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,</a:t>
            </a:r>
            <a:endParaRPr lang="es-CL" sz="17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17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odontológicos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 e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terapêuticos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 e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gestão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 do </a:t>
            </a:r>
            <a:r>
              <a:rPr sz="1700" b="1" dirty="0" err="1">
                <a:solidFill>
                  <a:srgbClr val="FFFFFF"/>
                </a:solidFill>
                <a:latin typeface="Aptos"/>
              </a:rPr>
              <a:t>projeto</a:t>
            </a:r>
            <a:r>
              <a:rPr sz="1700" b="1" dirty="0">
                <a:solidFill>
                  <a:srgbClr val="FFFFFF"/>
                </a:solidFill>
                <a:latin typeface="Apto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06440" y="1371600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US$ 8.000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06440" y="1677811"/>
            <a:ext cx="1281698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 dirty="0" err="1">
                <a:solidFill>
                  <a:srgbClr val="FFFFFF"/>
                </a:solidFill>
                <a:latin typeface="Aptos"/>
              </a:rPr>
              <a:t>Odontologia</a:t>
            </a:r>
            <a:endParaRPr sz="1600"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41080" y="1371600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US$ 5.000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1080" y="1677811"/>
            <a:ext cx="1092479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Psicologia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06440" y="2423160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US$ 5.000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6440" y="2729371"/>
            <a:ext cx="2005614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Terapia Ocupacional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41080" y="2423160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US$ 4.500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41080" y="2729371"/>
            <a:ext cx="1293111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Estimulação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06440" y="3474720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US$ 4.000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6440" y="3780931"/>
            <a:ext cx="1559017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Fonoaudiologia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41080" y="3474720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US$ 3.000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41080" y="3780931"/>
            <a:ext cx="1930913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Consultório Médico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06440" y="4526279"/>
            <a:ext cx="2560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US$ 500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06440" y="4832490"/>
            <a:ext cx="823815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Gestão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897880"/>
            <a:ext cx="106984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100% do financiamento solicitado tem destinação definida.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530352"/>
            <a:ext cx="950976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700" b="1">
                <a:solidFill>
                  <a:srgbClr val="0E2740"/>
                </a:solidFill>
                <a:latin typeface="Aptos"/>
              </a:rPr>
              <a:t>O QUE ESTE APORTE TORNA POSSÍVEL?</a:t>
            </a:r>
          </a:p>
        </p:txBody>
      </p:sp>
      <p:pic>
        <p:nvPicPr>
          <p:cNvPr id="3" name="Picture 2" descr="Logo Rotary Quipué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880" y="201168"/>
            <a:ext cx="1417320" cy="84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480" y="6565392"/>
            <a:ext cx="457200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586571"/>
                </a:solidFill>
                <a:latin typeface="Aptos"/>
              </a:rPr>
              <a:t>Rotary Club de Quilpué · Distrito 4320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6565392"/>
            <a:ext cx="2240280" cy="16459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0">
                <a:solidFill>
                  <a:srgbClr val="586571"/>
                </a:solidFill>
                <a:latin typeface="Aptos"/>
              </a:rPr>
              <a:t>Pernambuco · Brasil · 2026</a:t>
            </a:r>
          </a:p>
        </p:txBody>
      </p:sp>
      <p:pic>
        <p:nvPicPr>
          <p:cNvPr id="6" name="Picture 5" descr="_crop_Recife_10.jpe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25880"/>
            <a:ext cx="5212080" cy="45262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989320" y="1325880"/>
            <a:ext cx="5486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153912" y="1435607"/>
            <a:ext cx="51572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F7A81B"/>
                </a:solidFill>
                <a:latin typeface="Aptos"/>
              </a:rPr>
              <a:t>Acesso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53912" y="1856231"/>
            <a:ext cx="3411127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400" b="0">
                <a:solidFill>
                  <a:srgbClr val="0E2740"/>
                </a:solidFill>
                <a:latin typeface="Aptos"/>
              </a:rPr>
              <a:t>Mais serviços reunidos em um só espaço.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89320" y="2468880"/>
            <a:ext cx="5486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53912" y="2578608"/>
            <a:ext cx="51572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009BDB"/>
                </a:solidFill>
                <a:latin typeface="Aptos"/>
              </a:rPr>
              <a:t>Continuidade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3912" y="2999232"/>
            <a:ext cx="4009816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400" b="0">
                <a:solidFill>
                  <a:srgbClr val="0E2740"/>
                </a:solidFill>
                <a:latin typeface="Aptos"/>
              </a:rPr>
              <a:t>Menos fragmentação para usuários e cuidadores.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3611880"/>
            <a:ext cx="5486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153912" y="3721608"/>
            <a:ext cx="51572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378960"/>
                </a:solidFill>
                <a:latin typeface="Aptos"/>
              </a:rPr>
              <a:t>Inclusão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3912" y="4142232"/>
            <a:ext cx="4483150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400" b="0">
                <a:solidFill>
                  <a:srgbClr val="0E2740"/>
                </a:solidFill>
                <a:latin typeface="Aptos"/>
              </a:rPr>
              <a:t>Ambiente adaptado às necessidades neurodivergentes.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89320" y="4754880"/>
            <a:ext cx="5486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53912" y="4864608"/>
            <a:ext cx="5157216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700" b="1">
                <a:solidFill>
                  <a:srgbClr val="09477D"/>
                </a:solidFill>
                <a:latin typeface="Aptos"/>
              </a:rPr>
              <a:t>Sustentabilidade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53912" y="5285232"/>
            <a:ext cx="4746299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400" b="0">
                <a:solidFill>
                  <a:srgbClr val="0E2740"/>
                </a:solidFill>
                <a:latin typeface="Aptos"/>
              </a:rPr>
              <a:t>A operação permanente é respaldada pela aliança pública.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7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crop_Recife_7.jpe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0"/>
            <a:ext cx="469087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3225" y="553677"/>
            <a:ext cx="6161623" cy="10464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3100" b="1" dirty="0">
                <a:solidFill>
                  <a:srgbClr val="FFFFFF"/>
                </a:solidFill>
                <a:latin typeface="Aptos"/>
              </a:rPr>
              <a:t>UM INVESTIMENTO. </a:t>
            </a:r>
            <a:endParaRPr lang="es-CL" sz="31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3100" b="1" dirty="0">
                <a:solidFill>
                  <a:srgbClr val="FFFFFF"/>
                </a:solidFill>
                <a:latin typeface="Aptos"/>
              </a:rPr>
              <a:t>MAIS DE 1.500 OPORTUNIDADES.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514600"/>
            <a:ext cx="5179303" cy="969496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900" b="0" dirty="0" err="1">
                <a:solidFill>
                  <a:srgbClr val="FFFFFF"/>
                </a:solidFill>
                <a:latin typeface="Aptos"/>
              </a:rPr>
              <a:t>Ajude-nos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a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transformar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um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legado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histórico do</a:t>
            </a:r>
            <a:endParaRPr lang="es-CL" sz="1900" b="0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1900" b="0" dirty="0">
                <a:solidFill>
                  <a:srgbClr val="FFFFFF"/>
                </a:solidFill>
                <a:latin typeface="Aptos"/>
              </a:rPr>
              <a:t>Rotary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em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uma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resposta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concreta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,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inclusiva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e</a:t>
            </a:r>
            <a:r>
              <a:rPr lang="es-CL" sz="1900" b="0" dirty="0">
                <a:solidFill>
                  <a:srgbClr val="FFFFFF"/>
                </a:solidFill>
                <a:latin typeface="Aptos"/>
              </a:rPr>
              <a:t> </a:t>
            </a:r>
          </a:p>
          <a:p>
            <a:pPr algn="l"/>
            <a:r>
              <a:rPr sz="1900" b="0" dirty="0" err="1">
                <a:solidFill>
                  <a:srgbClr val="FFFFFF"/>
                </a:solidFill>
                <a:latin typeface="Aptos"/>
              </a:rPr>
              <a:t>sustentável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para as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novas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gerações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 de </a:t>
            </a:r>
            <a:r>
              <a:rPr sz="1900" b="0" dirty="0" err="1">
                <a:solidFill>
                  <a:srgbClr val="FFFFFF"/>
                </a:solidFill>
                <a:latin typeface="Aptos"/>
              </a:rPr>
              <a:t>Quilpué</a:t>
            </a:r>
            <a:r>
              <a:rPr sz="1900" b="0" dirty="0">
                <a:solidFill>
                  <a:srgbClr val="FFFFF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3225" y="4128159"/>
            <a:ext cx="5425909" cy="76944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200" b="1" dirty="0">
                <a:solidFill>
                  <a:srgbClr val="F7A81B"/>
                </a:solidFill>
                <a:latin typeface="Aptos"/>
              </a:rPr>
              <a:t>US$ 30.000 PARA COLOCAR EM MARCHA </a:t>
            </a:r>
            <a:endParaRPr lang="es-CL" sz="2200" b="1" dirty="0">
              <a:solidFill>
                <a:srgbClr val="F7A81B"/>
              </a:solidFill>
              <a:latin typeface="Aptos"/>
            </a:endParaRPr>
          </a:p>
          <a:p>
            <a:pPr algn="l"/>
            <a:r>
              <a:rPr sz="2200" b="1" dirty="0">
                <a:solidFill>
                  <a:srgbClr val="F7A81B"/>
                </a:solidFill>
                <a:latin typeface="Aptos"/>
              </a:rPr>
              <a:t>UMA NOVA MISSÃO.</a:t>
            </a:r>
          </a:p>
        </p:txBody>
      </p:sp>
      <p:pic>
        <p:nvPicPr>
          <p:cNvPr id="6" name="Picture 5" descr="Logo Rotary Quipué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5440680"/>
            <a:ext cx="2057400" cy="12070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d29f98df-f7a9-4411-872c-04180796fb94}" enabled="1" method="Privileged" siteId="{5c5456f4-c402-40c5-a73d-e78777e7bf9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534</Words>
  <Application>Microsoft Office PowerPoint</Application>
  <PresentationFormat>Widescreen</PresentationFormat>
  <Paragraphs>107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Maria Diaz</cp:lastModifiedBy>
  <cp:revision>1</cp:revision>
  <dcterms:created xsi:type="dcterms:W3CDTF">2013-01-27T09:14:16Z</dcterms:created>
  <dcterms:modified xsi:type="dcterms:W3CDTF">2026-08-22T01:18:59Z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UNRESTRICTED</vt:lpwstr>
  </property>
</Properties>
</file>