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6" r:id="rId2"/>
    <p:sldMasterId id="2147483658" r:id="rId3"/>
    <p:sldMasterId id="2147483660" r:id="rId4"/>
  </p:sldMasterIdLst>
  <p:notesMasterIdLst>
    <p:notesMasterId r:id="rId13"/>
  </p:notesMasterIdLst>
  <p:sldIdLst>
    <p:sldId id="256" r:id="rId5"/>
    <p:sldId id="261" r:id="rId6"/>
    <p:sldId id="262" r:id="rId7"/>
    <p:sldId id="257" r:id="rId8"/>
    <p:sldId id="258" r:id="rId9"/>
    <p:sldId id="259" r:id="rId10"/>
    <p:sldId id="260" r:id="rId11"/>
    <p:sldId id="263" r:id="rId12"/>
  </p:sldIdLst>
  <p:sldSz cx="12192000" cy="6858000"/>
  <p:notesSz cx="6858000" cy="9144000"/>
  <p:embeddedFontLst>
    <p:embeddedFont>
      <p:font typeface="Raleway Black" pitchFamily="2" charset="77"/>
      <p:regular r:id="rId14"/>
      <p:bold r:id="rId15"/>
      <p:italic r:id="rId16"/>
      <p:boldItalic r:id="rId17"/>
    </p:embeddedFont>
    <p:embeddedFont>
      <p:font typeface="Roboto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2" roundtripDataSignature="AMtx7mhhtkUTSGQHvrSNqsFafI+ysD9g/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>
      <p:cViewPr>
        <p:scale>
          <a:sx n="75" d="100"/>
          <a:sy n="75" d="100"/>
        </p:scale>
        <p:origin x="2408" y="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74492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" name="Google Shape;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1" name="Google Shape;5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7"/>
          <p:cNvSpPr>
            <a:spLocks noGrp="1"/>
          </p:cNvSpPr>
          <p:nvPr>
            <p:ph type="pic" idx="2"/>
          </p:nvPr>
        </p:nvSpPr>
        <p:spPr>
          <a:xfrm>
            <a:off x="4267200" y="2476500"/>
            <a:ext cx="6450300" cy="3675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_Title Slide">
  <p:cSld name="31_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36768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>
            <a:spLocks noGrp="1"/>
          </p:cNvSpPr>
          <p:nvPr>
            <p:ph type="pic" idx="2"/>
          </p:nvPr>
        </p:nvSpPr>
        <p:spPr>
          <a:xfrm>
            <a:off x="856344" y="2514600"/>
            <a:ext cx="3695700" cy="4343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Slide">
  <p:cSld name="18_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>
            <a:spLocks noGrp="1"/>
          </p:cNvSpPr>
          <p:nvPr>
            <p:ph type="pic" idx="2"/>
          </p:nvPr>
        </p:nvSpPr>
        <p:spPr>
          <a:xfrm>
            <a:off x="0" y="2514600"/>
            <a:ext cx="3048000" cy="3657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5" name="Google Shape;15;p14"/>
          <p:cNvSpPr>
            <a:spLocks noGrp="1"/>
          </p:cNvSpPr>
          <p:nvPr>
            <p:ph type="pic" idx="3"/>
          </p:nvPr>
        </p:nvSpPr>
        <p:spPr>
          <a:xfrm>
            <a:off x="6096000" y="2514600"/>
            <a:ext cx="3048000" cy="3657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5"/>
          <p:cNvSpPr>
            <a:spLocks noGrp="1"/>
          </p:cNvSpPr>
          <p:nvPr>
            <p:ph type="pic" idx="2"/>
          </p:nvPr>
        </p:nvSpPr>
        <p:spPr>
          <a:xfrm>
            <a:off x="628650" y="571500"/>
            <a:ext cx="2743200" cy="281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8" name="Google Shape;18;p15"/>
          <p:cNvSpPr>
            <a:spLocks noGrp="1"/>
          </p:cNvSpPr>
          <p:nvPr>
            <p:ph type="pic" idx="3"/>
          </p:nvPr>
        </p:nvSpPr>
        <p:spPr>
          <a:xfrm>
            <a:off x="3524250" y="3524250"/>
            <a:ext cx="2743200" cy="2819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_Title Slide">
  <p:cSld name="30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Title Slide">
  <p:cSld name="28_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>
            <a:spLocks noGrp="1"/>
          </p:cNvSpPr>
          <p:nvPr>
            <p:ph type="pic" idx="2"/>
          </p:nvPr>
        </p:nvSpPr>
        <p:spPr>
          <a:xfrm>
            <a:off x="6476999" y="785813"/>
            <a:ext cx="1219200" cy="121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2" name="Google Shape;22;p17"/>
          <p:cNvSpPr>
            <a:spLocks noGrp="1"/>
          </p:cNvSpPr>
          <p:nvPr>
            <p:ph type="pic" idx="3"/>
          </p:nvPr>
        </p:nvSpPr>
        <p:spPr>
          <a:xfrm>
            <a:off x="6477000" y="2819400"/>
            <a:ext cx="1219200" cy="121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3" name="Google Shape;23;p17"/>
          <p:cNvSpPr>
            <a:spLocks noGrp="1"/>
          </p:cNvSpPr>
          <p:nvPr>
            <p:ph type="pic" idx="4"/>
          </p:nvPr>
        </p:nvSpPr>
        <p:spPr>
          <a:xfrm>
            <a:off x="6476999" y="4852987"/>
            <a:ext cx="1219200" cy="1219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>
            <a:spLocks noGrp="1"/>
          </p:cNvSpPr>
          <p:nvPr>
            <p:ph type="pic" idx="2"/>
          </p:nvPr>
        </p:nvSpPr>
        <p:spPr>
          <a:xfrm>
            <a:off x="1581150" y="704850"/>
            <a:ext cx="3600600" cy="4629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2"/>
          <p:cNvSpPr>
            <a:spLocks noGrp="1"/>
          </p:cNvSpPr>
          <p:nvPr>
            <p:ph type="pic" idx="2"/>
          </p:nvPr>
        </p:nvSpPr>
        <p:spPr>
          <a:xfrm>
            <a:off x="7029450" y="666750"/>
            <a:ext cx="5162700" cy="46863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6"/>
          <p:cNvPicPr preferRelativeResize="0"/>
          <p:nvPr/>
        </p:nvPicPr>
        <p:blipFill rotWithShape="1">
          <a:blip r:embed="rId9">
            <a:alphaModFix amt="10000"/>
          </a:blip>
          <a:srcRect b="1560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8"/>
          <p:cNvPicPr preferRelativeResize="0"/>
          <p:nvPr/>
        </p:nvPicPr>
        <p:blipFill rotWithShape="1">
          <a:blip r:embed="rId3">
            <a:alphaModFix amt="10000"/>
          </a:blip>
          <a:srcRect b="1560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8"/>
          <p:cNvSpPr txBox="1"/>
          <p:nvPr/>
        </p:nvSpPr>
        <p:spPr>
          <a:xfrm>
            <a:off x="0" y="3429000"/>
            <a:ext cx="3390900" cy="27243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/>
          <p:nvPr/>
        </p:nvSpPr>
        <p:spPr>
          <a:xfrm>
            <a:off x="6096000" y="2495550"/>
            <a:ext cx="3638700" cy="43626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8"/>
          <p:cNvSpPr txBox="1"/>
          <p:nvPr/>
        </p:nvSpPr>
        <p:spPr>
          <a:xfrm>
            <a:off x="8839200" y="0"/>
            <a:ext cx="33528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"/>
          <p:cNvSpPr txBox="1"/>
          <p:nvPr/>
        </p:nvSpPr>
        <p:spPr>
          <a:xfrm>
            <a:off x="0" y="1524000"/>
            <a:ext cx="12192000" cy="38481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2" name="Google Shape;42;p1"/>
          <p:cNvSpPr txBox="1"/>
          <p:nvPr/>
        </p:nvSpPr>
        <p:spPr>
          <a:xfrm>
            <a:off x="407368" y="1876388"/>
            <a:ext cx="1159328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BO" sz="4000" dirty="0">
                <a:effectLst/>
                <a:latin typeface="+mj-lt"/>
              </a:rPr>
              <a:t>Construcción y mejoramiento del sistema de riego</a:t>
            </a:r>
            <a:endParaRPr lang="es-BO" sz="8800" dirty="0">
              <a:effectLst/>
              <a:latin typeface="+mj-lt"/>
            </a:endParaRPr>
          </a:p>
        </p:txBody>
      </p:sp>
      <p:sp>
        <p:nvSpPr>
          <p:cNvPr id="44" name="Google Shape;44;p1"/>
          <p:cNvSpPr txBox="1"/>
          <p:nvPr/>
        </p:nvSpPr>
        <p:spPr>
          <a:xfrm>
            <a:off x="511776" y="2700065"/>
            <a:ext cx="1240083" cy="81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" name="Google Shape;45;p1"/>
          <p:cNvSpPr txBox="1"/>
          <p:nvPr/>
        </p:nvSpPr>
        <p:spPr>
          <a:xfrm>
            <a:off x="407368" y="2896896"/>
            <a:ext cx="10355679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Ubicación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 del </a:t>
            </a:r>
            <a:r>
              <a:rPr lang="en-US" sz="2800" b="0" i="0" u="none" strike="noStrike" cap="none" dirty="0" err="1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proyecto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: </a:t>
            </a:r>
            <a:r>
              <a:rPr lang="es-BO" sz="2800" dirty="0">
                <a:effectLst/>
                <a:latin typeface="+mj-lt"/>
              </a:rPr>
              <a:t>Comunidad de </a:t>
            </a:r>
            <a:r>
              <a:rPr lang="es-BO" sz="2800" dirty="0" err="1">
                <a:effectLst/>
                <a:latin typeface="+mj-lt"/>
              </a:rPr>
              <a:t>Charaja</a:t>
            </a:r>
            <a:r>
              <a:rPr lang="es-BO" sz="2800" dirty="0">
                <a:effectLst/>
                <a:latin typeface="+mj-lt"/>
              </a:rPr>
              <a:t>, Tarija, Bolivia</a:t>
            </a:r>
            <a:endParaRPr sz="2800" b="0" i="0" u="none" strike="noStrike" cap="none" dirty="0">
              <a:solidFill>
                <a:srgbClr val="FFFFFF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Rotary Club sponsor local: 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Tarija</a:t>
            </a:r>
            <a:endParaRPr sz="2800" b="0" i="0" u="none" strike="noStrike" cap="none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Roboto"/>
              <a:buNone/>
            </a:pPr>
            <a:r>
              <a:rPr lang="en-US" sz="2800" b="0" i="0" u="none" strike="noStrike" cap="none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Area </a:t>
            </a:r>
            <a:r>
              <a:rPr lang="en-US" sz="2800" dirty="0">
                <a:solidFill>
                  <a:srgbClr val="FFFFFF"/>
                </a:solidFill>
                <a:latin typeface="+mj-lt"/>
              </a:rPr>
              <a:t>de </a:t>
            </a:r>
            <a:r>
              <a:rPr lang="en-US" sz="2800" dirty="0" err="1">
                <a:solidFill>
                  <a:srgbClr val="FFFFFF"/>
                </a:solidFill>
                <a:latin typeface="+mj-lt"/>
              </a:rPr>
              <a:t>interés</a:t>
            </a:r>
            <a:r>
              <a:rPr lang="en-US" sz="2800" b="0" i="0" u="none" strike="noStrike" cap="none" dirty="0">
                <a:solidFill>
                  <a:srgbClr val="FFFFFF"/>
                </a:solidFill>
                <a:latin typeface="+mj-lt"/>
                <a:ea typeface="Arial"/>
                <a:cs typeface="Arial"/>
                <a:sym typeface="Arial"/>
              </a:rPr>
              <a:t>: 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Desarrollo de la </a:t>
            </a:r>
            <a:r>
              <a:rPr lang="en-US" sz="2800" b="0" i="0" u="none" strike="noStrike" cap="none" dirty="0" err="1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Economías</a:t>
            </a:r>
            <a:r>
              <a:rPr lang="en-US" sz="2800" b="0" i="0" u="none" strike="noStrike" cap="none" dirty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 locales</a:t>
            </a:r>
            <a:endParaRPr sz="2800" b="0" i="0" u="none" strike="noStrike" cap="none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46" name="Google Shape;46;p1"/>
          <p:cNvPicPr preferRelativeResize="0"/>
          <p:nvPr/>
        </p:nvPicPr>
        <p:blipFill rotWithShape="1">
          <a:blip r:embed="rId3">
            <a:alphaModFix/>
          </a:blip>
          <a:srcRect l="6856" t="80520" r="6987" b="7198"/>
          <a:stretch/>
        </p:blipFill>
        <p:spPr>
          <a:xfrm>
            <a:off x="2557423" y="560549"/>
            <a:ext cx="2749595" cy="27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8248" y="6047143"/>
            <a:ext cx="3456250" cy="47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/>
          <p:cNvPicPr preferRelativeResize="0"/>
          <p:nvPr/>
        </p:nvPicPr>
        <p:blipFill rotWithShape="1">
          <a:blip r:embed="rId3">
            <a:alphaModFix/>
          </a:blip>
          <a:srcRect r="5096" b="20217"/>
          <a:stretch/>
        </p:blipFill>
        <p:spPr>
          <a:xfrm>
            <a:off x="0" y="0"/>
            <a:ext cx="2448876" cy="14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1281A6-A6D7-E530-F3AA-15E8F7DA9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62" y="548680"/>
            <a:ext cx="11530627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7886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68187D9-3B0C-CA6E-E2A9-A047C6997B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2" t="8616" r="-339" b="5224"/>
          <a:stretch/>
        </p:blipFill>
        <p:spPr bwMode="auto">
          <a:xfrm>
            <a:off x="659396" y="240232"/>
            <a:ext cx="10873208" cy="6377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6705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"/>
          <p:cNvSpPr txBox="1"/>
          <p:nvPr/>
        </p:nvSpPr>
        <p:spPr>
          <a:xfrm>
            <a:off x="5977687" y="1290496"/>
            <a:ext cx="4802409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Black"/>
              <a:buNone/>
            </a:pPr>
            <a:r>
              <a:rPr lang="es-AR" sz="3300" b="1" i="0" u="none" strike="noStrike" cap="none" dirty="0">
                <a:solidFill>
                  <a:schemeClr val="dk1"/>
                </a:solidFill>
                <a:latin typeface="+mj-lt"/>
                <a:ea typeface="Arial Black"/>
                <a:cs typeface="Arial Black"/>
                <a:sym typeface="Arial Black"/>
              </a:rPr>
              <a:t>Objetivo</a:t>
            </a:r>
            <a:r>
              <a:rPr lang="es-AR" sz="3300" b="1" dirty="0">
                <a:solidFill>
                  <a:schemeClr val="dk1"/>
                </a:solidFill>
                <a:latin typeface="+mj-lt"/>
                <a:ea typeface="Arial Black"/>
                <a:cs typeface="Arial Black"/>
                <a:sym typeface="Arial Black"/>
              </a:rPr>
              <a:t> </a:t>
            </a:r>
            <a:r>
              <a:rPr lang="en-US" sz="3300" b="1" i="0" u="none" strike="noStrike" cap="none" dirty="0">
                <a:solidFill>
                  <a:schemeClr val="accent1"/>
                </a:solidFill>
                <a:latin typeface="+mj-lt"/>
                <a:ea typeface="Arial Black"/>
                <a:cs typeface="Arial Black"/>
                <a:sym typeface="Arial Black"/>
              </a:rPr>
              <a:t>Principal</a:t>
            </a:r>
            <a:endParaRPr sz="3300" b="1" i="0" u="none" strike="noStrike" cap="none" dirty="0">
              <a:solidFill>
                <a:schemeClr val="dk1"/>
              </a:solidFill>
              <a:latin typeface="+mj-lt"/>
              <a:ea typeface="Arial Black"/>
              <a:cs typeface="Arial Black"/>
              <a:sym typeface="Arial Black"/>
            </a:endParaRPr>
          </a:p>
        </p:txBody>
      </p:sp>
      <p:sp>
        <p:nvSpPr>
          <p:cNvPr id="56" name="Google Shape;56;p2"/>
          <p:cNvSpPr txBox="1"/>
          <p:nvPr/>
        </p:nvSpPr>
        <p:spPr>
          <a:xfrm>
            <a:off x="519125" y="6333250"/>
            <a:ext cx="195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www.rotaryprojectsfair.org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2"/>
          <p:cNvPicPr preferRelativeResize="0"/>
          <p:nvPr/>
        </p:nvPicPr>
        <p:blipFill rotWithShape="1">
          <a:blip r:embed="rId3">
            <a:alphaModFix/>
          </a:blip>
          <a:srcRect r="5096" b="20217"/>
          <a:stretch/>
        </p:blipFill>
        <p:spPr>
          <a:xfrm>
            <a:off x="225008" y="123259"/>
            <a:ext cx="2448876" cy="14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"/>
          <p:cNvPicPr preferRelativeResize="0"/>
          <p:nvPr/>
        </p:nvPicPr>
        <p:blipFill rotWithShape="1">
          <a:blip r:embed="rId3">
            <a:alphaModFix/>
          </a:blip>
          <a:srcRect l="6856" t="80520" r="6987" b="7198"/>
          <a:stretch/>
        </p:blipFill>
        <p:spPr>
          <a:xfrm>
            <a:off x="2799262" y="683808"/>
            <a:ext cx="2749595" cy="27782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2"/>
          <p:cNvSpPr txBox="1"/>
          <p:nvPr/>
        </p:nvSpPr>
        <p:spPr>
          <a:xfrm>
            <a:off x="5977687" y="2110755"/>
            <a:ext cx="5952749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BO" sz="2000" dirty="0">
                <a:effectLst/>
                <a:latin typeface="+mj-lt"/>
              </a:rPr>
              <a:t>El objetivo principal del proyecto es contribuir al mejoramiento de la calidad de vida de la población</a:t>
            </a:r>
          </a:p>
          <a:p>
            <a:r>
              <a:rPr lang="es-BO" sz="2000" dirty="0">
                <a:effectLst/>
                <a:latin typeface="+mj-lt"/>
              </a:rPr>
              <a:t>beneficiaria, mediante el incremento de sus ingresos económicos, a través de:</a:t>
            </a:r>
          </a:p>
          <a:p>
            <a:endParaRPr lang="es-BO" sz="2000" dirty="0">
              <a:effectLst/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000" dirty="0">
                <a:effectLst/>
                <a:latin typeface="+mj-lt"/>
              </a:rPr>
              <a:t>la construcción y mejoramiento de la infraestructura de riego,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000" dirty="0">
                <a:effectLst/>
                <a:latin typeface="+mj-lt"/>
              </a:rPr>
              <a:t>que asegure la disponibilidad de agua para regar todas las áreas productivas de la zona (80 hectáreas)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000" dirty="0">
                <a:effectLst/>
                <a:latin typeface="+mj-lt"/>
              </a:rPr>
              <a:t>incrementando las actividades agrícolas de los beneficiarios.</a:t>
            </a:r>
          </a:p>
        </p:txBody>
      </p:sp>
      <p:pic>
        <p:nvPicPr>
          <p:cNvPr id="62" name="Google Shape;6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0275" y="6116501"/>
            <a:ext cx="3456250" cy="47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B2FD5DD-C70A-3B57-E008-C40DA4C62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912575"/>
            <a:ext cx="5312251" cy="3983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/>
          <p:nvPr/>
        </p:nvSpPr>
        <p:spPr>
          <a:xfrm>
            <a:off x="609600" y="6151562"/>
            <a:ext cx="876300" cy="4603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0" name="Google Shape;70;p3"/>
          <p:cNvSpPr txBox="1"/>
          <p:nvPr/>
        </p:nvSpPr>
        <p:spPr>
          <a:xfrm>
            <a:off x="6116877" y="429550"/>
            <a:ext cx="684076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Black"/>
              <a:buNone/>
            </a:pPr>
            <a:r>
              <a:rPr lang="es-AR" sz="3300" b="1" i="0" u="none" strike="noStrike" cap="none" dirty="0">
                <a:solidFill>
                  <a:schemeClr val="dk1"/>
                </a:solidFill>
                <a:latin typeface="+mn-lt"/>
                <a:ea typeface="Arial Black"/>
                <a:cs typeface="Arial Black"/>
                <a:sym typeface="Arial Black"/>
              </a:rPr>
              <a:t>Objeticos </a:t>
            </a:r>
            <a:r>
              <a:rPr lang="es-ES" sz="3300" b="1" dirty="0">
                <a:solidFill>
                  <a:schemeClr val="accent1"/>
                </a:solidFill>
                <a:latin typeface="+mn-lt"/>
                <a:cs typeface="Arial Black"/>
                <a:sym typeface="Arial Black"/>
              </a:rPr>
              <a:t>Específicos</a:t>
            </a:r>
            <a:endParaRPr sz="3300" b="1" dirty="0">
              <a:solidFill>
                <a:schemeClr val="accent1"/>
              </a:solidFill>
              <a:latin typeface="+mn-lt"/>
              <a:cs typeface="Arial Black"/>
              <a:sym typeface="Arial Black"/>
            </a:endParaRPr>
          </a:p>
        </p:txBody>
      </p:sp>
      <p:sp>
        <p:nvSpPr>
          <p:cNvPr id="74" name="Google Shape;74;p3"/>
          <p:cNvSpPr txBox="1"/>
          <p:nvPr/>
        </p:nvSpPr>
        <p:spPr>
          <a:xfrm>
            <a:off x="119337" y="1700809"/>
            <a:ext cx="11953328" cy="4247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BO" sz="2000" dirty="0">
                <a:effectLst/>
                <a:latin typeface="+mn-lt"/>
              </a:rPr>
              <a:t>Incorporar áreas de cultivo a un sistema de producción por riego ampliado.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BO" sz="2000" dirty="0">
                <a:effectLst/>
                <a:latin typeface="+mn-lt"/>
              </a:rPr>
              <a:t>Asegurar la dotación de agua permanente y en suficiente cantidad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BO" sz="2000" dirty="0">
                <a:effectLst/>
                <a:latin typeface="+mn-lt"/>
              </a:rPr>
              <a:t>Optimizar el uso y aprovechamiento de los recursos agua y suelo disponibles.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BO" sz="2000" dirty="0">
                <a:effectLst/>
                <a:latin typeface="+mn-lt"/>
              </a:rPr>
              <a:t>Disminuir los índices de migración a otros centros poblados tales como, Tarija, Santa Cruz y países fronterizos como la Argentina.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BO" sz="2000" dirty="0">
                <a:effectLst/>
                <a:latin typeface="+mn-lt"/>
              </a:rPr>
              <a:t>Capacitar a los beneficiarios del proyecto en organización y mantenimiento del sistema de riego, el manejo de agua al nivel de parcela y los procesos productivos.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BO" sz="2000" dirty="0">
                <a:effectLst/>
                <a:latin typeface="+mn-lt"/>
              </a:rPr>
              <a:t>Diversificar la producción agrícola y disponer de mejores alternativas de precios y mercados.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BO" sz="2000" dirty="0">
                <a:effectLst/>
                <a:latin typeface="+mn-lt"/>
              </a:rPr>
              <a:t>Incrementar los ingresos de las familias beneficiadas.</a:t>
            </a:r>
          </a:p>
        </p:txBody>
      </p:sp>
      <p:sp>
        <p:nvSpPr>
          <p:cNvPr id="78" name="Google Shape;78;p3"/>
          <p:cNvSpPr txBox="1"/>
          <p:nvPr/>
        </p:nvSpPr>
        <p:spPr>
          <a:xfrm>
            <a:off x="519125" y="6333250"/>
            <a:ext cx="195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www.rotaryprojectsfair.org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3"/>
          <p:cNvPicPr preferRelativeResize="0"/>
          <p:nvPr/>
        </p:nvPicPr>
        <p:blipFill rotWithShape="1">
          <a:blip r:embed="rId3">
            <a:alphaModFix/>
          </a:blip>
          <a:srcRect l="6856" t="80520" r="6987" b="7198"/>
          <a:stretch/>
        </p:blipFill>
        <p:spPr>
          <a:xfrm>
            <a:off x="2557423" y="560549"/>
            <a:ext cx="2749595" cy="27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2264" y="6093620"/>
            <a:ext cx="3456250" cy="47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/>
          <p:cNvPicPr preferRelativeResize="0"/>
          <p:nvPr/>
        </p:nvPicPr>
        <p:blipFill rotWithShape="1">
          <a:blip r:embed="rId3">
            <a:alphaModFix/>
          </a:blip>
          <a:srcRect r="5096" b="20217"/>
          <a:stretch/>
        </p:blipFill>
        <p:spPr>
          <a:xfrm>
            <a:off x="0" y="0"/>
            <a:ext cx="2448876" cy="145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"/>
          <p:cNvSpPr txBox="1"/>
          <p:nvPr/>
        </p:nvSpPr>
        <p:spPr>
          <a:xfrm>
            <a:off x="269070" y="6113686"/>
            <a:ext cx="876300" cy="459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9" name="Google Shape;89;p4"/>
          <p:cNvSpPr txBox="1"/>
          <p:nvPr/>
        </p:nvSpPr>
        <p:spPr>
          <a:xfrm>
            <a:off x="119336" y="1722992"/>
            <a:ext cx="8280920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Black"/>
              <a:buNone/>
            </a:pPr>
            <a:r>
              <a:rPr lang="es-AR" sz="3300" b="1" dirty="0">
                <a:solidFill>
                  <a:schemeClr val="dk1"/>
                </a:solidFill>
                <a:latin typeface="+mj-lt"/>
                <a:ea typeface="Arial Black"/>
                <a:cs typeface="Arial Black"/>
                <a:sym typeface="Arial Black"/>
              </a:rPr>
              <a:t>Presupuesto </a:t>
            </a:r>
            <a:r>
              <a:rPr lang="en-US" sz="3300" b="1" dirty="0">
                <a:solidFill>
                  <a:schemeClr val="accent1"/>
                </a:solidFill>
                <a:latin typeface="+mj-lt"/>
                <a:ea typeface="Arial Black"/>
                <a:cs typeface="Arial Black"/>
                <a:sym typeface="Arial Black"/>
              </a:rPr>
              <a:t>&amp; </a:t>
            </a:r>
            <a:r>
              <a:rPr lang="en-US" sz="3300" b="1" dirty="0" err="1">
                <a:solidFill>
                  <a:schemeClr val="accent1"/>
                </a:solidFill>
                <a:latin typeface="+mj-lt"/>
                <a:ea typeface="Arial Black"/>
                <a:cs typeface="Arial Black"/>
                <a:sym typeface="Arial Black"/>
              </a:rPr>
              <a:t>Financiación</a:t>
            </a:r>
            <a:endParaRPr sz="3300" b="1" i="0" u="none" strike="noStrike" cap="none" dirty="0">
              <a:solidFill>
                <a:schemeClr val="accent1"/>
              </a:solidFill>
              <a:latin typeface="+mj-lt"/>
              <a:ea typeface="Arial Black"/>
              <a:cs typeface="Arial Black"/>
              <a:sym typeface="Arial Black"/>
            </a:endParaRPr>
          </a:p>
        </p:txBody>
      </p:sp>
      <p:sp>
        <p:nvSpPr>
          <p:cNvPr id="90" name="Google Shape;90;p4"/>
          <p:cNvSpPr txBox="1"/>
          <p:nvPr/>
        </p:nvSpPr>
        <p:spPr>
          <a:xfrm>
            <a:off x="138264" y="2457496"/>
            <a:ext cx="6770204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None/>
            </a:pPr>
            <a:r>
              <a:rPr lang="en-US" sz="2400" b="1" i="0" u="none" strike="noStrike" cap="none" dirty="0" err="1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Implementación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 del Sistema de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riego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,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None/>
            </a:pP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c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apacitación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,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transferencia</a:t>
            </a:r>
            <a:r>
              <a:rPr lang="en-US" sz="2400" b="1" i="0" u="none" strike="noStrike" cap="none" dirty="0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 de </a:t>
            </a:r>
            <a:r>
              <a:rPr lang="en-US" sz="2400" b="1" i="0" u="none" strike="noStrike" cap="none" dirty="0" err="1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conocimiento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y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publicidad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:</a:t>
            </a:r>
            <a:endParaRPr lang="en-US" sz="2400" b="1" i="0" u="none" strike="noStrike" cap="none" dirty="0">
              <a:solidFill>
                <a:schemeClr val="dk2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None/>
            </a:pPr>
            <a:r>
              <a:rPr lang="en-US" sz="2800" b="1" i="0" u="none" strike="noStrike" cap="none" dirty="0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Total del Proyecto:  </a:t>
            </a:r>
            <a:r>
              <a:rPr lang="en-US" sz="3300" dirty="0">
                <a:solidFill>
                  <a:schemeClr val="accent1"/>
                </a:solidFill>
                <a:latin typeface="+mj-lt"/>
                <a:cs typeface="Arial Black"/>
              </a:rPr>
              <a:t>USD 69500.-</a:t>
            </a:r>
          </a:p>
        </p:txBody>
      </p:sp>
      <p:sp>
        <p:nvSpPr>
          <p:cNvPr id="91" name="Google Shape;91;p4"/>
          <p:cNvSpPr txBox="1"/>
          <p:nvPr/>
        </p:nvSpPr>
        <p:spPr>
          <a:xfrm>
            <a:off x="152594" y="4344274"/>
            <a:ext cx="755925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2"/>
              </a:buClr>
              <a:buSzPts val="1600"/>
            </a:pPr>
            <a:r>
              <a:rPr lang="en-US" sz="2400" b="1" dirty="0">
                <a:solidFill>
                  <a:schemeClr val="dk2"/>
                </a:solidFill>
                <a:latin typeface="+mj-lt"/>
              </a:rPr>
              <a:t>El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Gobierno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municipio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de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Uriondo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aportará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</a:p>
          <a:p>
            <a:pPr>
              <a:buClr>
                <a:schemeClr val="dk2"/>
              </a:buClr>
              <a:buSzPts val="1600"/>
            </a:pPr>
            <a:r>
              <a:rPr lang="en-US" sz="2400" b="1" dirty="0">
                <a:solidFill>
                  <a:schemeClr val="dk2"/>
                </a:solidFill>
                <a:latin typeface="+mj-lt"/>
              </a:rPr>
              <a:t>con un 15% del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proyecto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 </a:t>
            </a:r>
            <a:r>
              <a:rPr lang="en-US" sz="2400" b="1" dirty="0">
                <a:solidFill>
                  <a:srgbClr val="E76904"/>
                </a:solidFill>
                <a:latin typeface="+mj-lt"/>
              </a:rPr>
              <a:t>(USD 10425.-)</a:t>
            </a:r>
          </a:p>
          <a:p>
            <a:pPr>
              <a:buClr>
                <a:schemeClr val="dk2"/>
              </a:buClr>
              <a:buSzPts val="1600"/>
            </a:pPr>
            <a:r>
              <a:rPr lang="en-US" sz="2400" b="1" dirty="0">
                <a:solidFill>
                  <a:schemeClr val="dk2"/>
                </a:solidFill>
                <a:latin typeface="+mj-lt"/>
              </a:rPr>
              <a:t>El Rotary Club Tarija </a:t>
            </a:r>
            <a:r>
              <a:rPr lang="en-US" sz="2400" b="1" dirty="0">
                <a:solidFill>
                  <a:srgbClr val="E76904"/>
                </a:solidFill>
                <a:latin typeface="+mj-lt"/>
              </a:rPr>
              <a:t>USD 1000.-</a:t>
            </a:r>
          </a:p>
          <a:p>
            <a:pPr>
              <a:buClr>
                <a:schemeClr val="dk2"/>
              </a:buClr>
              <a:buSzPts val="1600"/>
            </a:pPr>
            <a:r>
              <a:rPr lang="en-US" sz="2400" b="1" dirty="0">
                <a:solidFill>
                  <a:schemeClr val="dk2"/>
                </a:solidFill>
                <a:latin typeface="+mj-lt"/>
              </a:rPr>
              <a:t>El D-4690 </a:t>
            </a:r>
            <a:r>
              <a:rPr lang="en-US" sz="2400" b="1" dirty="0">
                <a:solidFill>
                  <a:srgbClr val="E76904"/>
                </a:solidFill>
                <a:latin typeface="+mj-lt"/>
              </a:rPr>
              <a:t>2000 FDD</a:t>
            </a:r>
            <a:endParaRPr sz="2400" b="1" dirty="0">
              <a:solidFill>
                <a:srgbClr val="E76904"/>
              </a:solidFill>
              <a:latin typeface="+mj-lt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178595" y="6295374"/>
            <a:ext cx="1950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7F7F7F"/>
                </a:solidFill>
                <a:latin typeface="Roboto"/>
                <a:ea typeface="Roboto"/>
                <a:cs typeface="Roboto"/>
                <a:sym typeface="Roboto"/>
              </a:rPr>
              <a:t>www.rotaryprojectsfair.org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4"/>
          <p:cNvPicPr preferRelativeResize="0"/>
          <p:nvPr/>
        </p:nvPicPr>
        <p:blipFill rotWithShape="1">
          <a:blip r:embed="rId3">
            <a:alphaModFix/>
          </a:blip>
          <a:srcRect l="6856" t="80520" r="6987" b="7198"/>
          <a:stretch/>
        </p:blipFill>
        <p:spPr>
          <a:xfrm>
            <a:off x="2557423" y="560549"/>
            <a:ext cx="2749595" cy="27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16280" y="6048473"/>
            <a:ext cx="3456250" cy="47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 rotWithShape="1">
          <a:blip r:embed="rId3">
            <a:alphaModFix/>
          </a:blip>
          <a:srcRect r="5096" b="20217"/>
          <a:stretch/>
        </p:blipFill>
        <p:spPr>
          <a:xfrm>
            <a:off x="0" y="0"/>
            <a:ext cx="2448876" cy="145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6B9D98B-CFC1-8674-E4A6-4DF9C4120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8468" y="0"/>
            <a:ext cx="5283532" cy="4486312"/>
          </a:xfrm>
          <a:prstGeom prst="rect">
            <a:avLst/>
          </a:prstGeom>
        </p:spPr>
      </p:pic>
      <p:sp>
        <p:nvSpPr>
          <p:cNvPr id="5" name="Google Shape;91;p4">
            <a:extLst>
              <a:ext uri="{FF2B5EF4-FFF2-40B4-BE49-F238E27FC236}">
                <a16:creationId xmlns:a16="http://schemas.microsoft.com/office/drawing/2014/main" id="{D7089EED-6E54-B438-CF8E-1144A4B61053}"/>
              </a:ext>
            </a:extLst>
          </p:cNvPr>
          <p:cNvSpPr txBox="1"/>
          <p:nvPr/>
        </p:nvSpPr>
        <p:spPr>
          <a:xfrm>
            <a:off x="7374727" y="4713606"/>
            <a:ext cx="466467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chemeClr val="dk2"/>
              </a:buClr>
              <a:buSzPts val="1600"/>
            </a:pPr>
            <a:r>
              <a:rPr lang="en-US" sz="2400" b="1" dirty="0">
                <a:solidFill>
                  <a:schemeClr val="dk2"/>
                </a:solidFill>
                <a:latin typeface="+mj-lt"/>
              </a:rPr>
              <a:t>Monto </a:t>
            </a:r>
            <a:r>
              <a:rPr lang="en-US" sz="2400" b="1" dirty="0" err="1">
                <a:solidFill>
                  <a:schemeClr val="dk2"/>
                </a:solidFill>
                <a:latin typeface="+mj-lt"/>
              </a:rPr>
              <a:t>requerido</a:t>
            </a:r>
            <a:r>
              <a:rPr lang="en-US" sz="2400" b="1" dirty="0">
                <a:solidFill>
                  <a:schemeClr val="dk2"/>
                </a:solidFill>
                <a:latin typeface="+mj-lt"/>
              </a:rPr>
              <a:t>:  </a:t>
            </a:r>
          </a:p>
          <a:p>
            <a:pPr>
              <a:buClr>
                <a:schemeClr val="dk2"/>
              </a:buClr>
              <a:buSzPts val="1600"/>
            </a:pPr>
            <a:r>
              <a:rPr lang="en-US" sz="3600" b="1" dirty="0">
                <a:solidFill>
                  <a:srgbClr val="E76904"/>
                </a:solidFill>
                <a:latin typeface="+mj-lt"/>
              </a:rPr>
              <a:t>USD </a:t>
            </a:r>
            <a:r>
              <a:rPr lang="es-BO" sz="3600" b="1" dirty="0">
                <a:solidFill>
                  <a:srgbClr val="E76904"/>
                </a:solidFill>
                <a:latin typeface="+mj-lt"/>
              </a:rPr>
              <a:t>54475.-</a:t>
            </a:r>
            <a:endParaRPr sz="3600" b="1" dirty="0">
              <a:solidFill>
                <a:srgbClr val="E76904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5"/>
          <p:cNvPicPr preferRelativeResize="0"/>
          <p:nvPr/>
        </p:nvPicPr>
        <p:blipFill rotWithShape="1">
          <a:blip r:embed="rId3">
            <a:alphaModFix amt="10000"/>
          </a:blip>
          <a:srcRect b="1560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"/>
          <p:cNvSpPr txBox="1"/>
          <p:nvPr/>
        </p:nvSpPr>
        <p:spPr>
          <a:xfrm>
            <a:off x="191344" y="1530507"/>
            <a:ext cx="5688632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leway Black"/>
              <a:buNone/>
            </a:pPr>
            <a:r>
              <a:rPr lang="en-US" sz="3300" b="0" i="0" u="none" strike="noStrike" cap="none" dirty="0" err="1">
                <a:solidFill>
                  <a:schemeClr val="dk1"/>
                </a:solidFill>
                <a:latin typeface="+mj-lt"/>
                <a:ea typeface="Arial Black"/>
                <a:cs typeface="Arial Black"/>
                <a:sym typeface="Arial Black"/>
              </a:rPr>
              <a:t>Resultados</a:t>
            </a:r>
            <a:r>
              <a:rPr lang="en-US" sz="3300" b="0" i="0" u="none" strike="noStrike" cap="none" dirty="0">
                <a:solidFill>
                  <a:schemeClr val="dk1"/>
                </a:solidFill>
                <a:latin typeface="+mj-lt"/>
                <a:ea typeface="Arial Black"/>
                <a:cs typeface="Arial Black"/>
                <a:sym typeface="Arial Black"/>
              </a:rPr>
              <a:t> </a:t>
            </a:r>
            <a:r>
              <a:rPr lang="en-US" sz="3300" b="0" i="0" u="none" strike="noStrike" cap="none" dirty="0" err="1">
                <a:solidFill>
                  <a:schemeClr val="accent1"/>
                </a:solidFill>
                <a:latin typeface="+mj-lt"/>
                <a:ea typeface="Arial Black"/>
                <a:cs typeface="Arial Black"/>
                <a:sym typeface="Arial Black"/>
              </a:rPr>
              <a:t>Esperados</a:t>
            </a:r>
            <a:endParaRPr sz="3300" b="0" i="0" u="none" strike="noStrike" cap="none" dirty="0">
              <a:solidFill>
                <a:schemeClr val="dk1"/>
              </a:solidFill>
              <a:latin typeface="+mj-lt"/>
              <a:ea typeface="Arial Black"/>
              <a:cs typeface="Arial Black"/>
              <a:sym typeface="Arial Black"/>
            </a:endParaRPr>
          </a:p>
        </p:txBody>
      </p:sp>
      <p:sp>
        <p:nvSpPr>
          <p:cNvPr id="105" name="Google Shape;105;p5"/>
          <p:cNvSpPr txBox="1"/>
          <p:nvPr/>
        </p:nvSpPr>
        <p:spPr>
          <a:xfrm>
            <a:off x="191374" y="2900976"/>
            <a:ext cx="480547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Roboto"/>
              <a:buNone/>
            </a:pPr>
            <a:r>
              <a:rPr lang="en-US" sz="2400" b="1" i="0" u="none" strike="noStrike" cap="none" dirty="0">
                <a:solidFill>
                  <a:srgbClr val="7F7F7F"/>
                </a:solidFill>
                <a:latin typeface="+mj-lt"/>
                <a:ea typeface="Arial"/>
                <a:cs typeface="Arial"/>
                <a:sym typeface="Arial"/>
              </a:rPr>
              <a:t>80 Has. </a:t>
            </a:r>
            <a:r>
              <a:rPr lang="en-US" sz="2400" b="1" dirty="0">
                <a:solidFill>
                  <a:srgbClr val="7F7F7F"/>
                </a:solidFill>
                <a:latin typeface="+mj-lt"/>
              </a:rPr>
              <a:t>de </a:t>
            </a:r>
            <a:r>
              <a:rPr lang="en-US" sz="2400" b="1" dirty="0" err="1">
                <a:solidFill>
                  <a:srgbClr val="7F7F7F"/>
                </a:solidFill>
                <a:latin typeface="+mj-lt"/>
              </a:rPr>
              <a:t>terreno</a:t>
            </a:r>
            <a:r>
              <a:rPr lang="en-US" sz="2400" b="1" dirty="0">
                <a:solidFill>
                  <a:srgbClr val="7F7F7F"/>
                </a:solidFill>
                <a:latin typeface="+mj-lt"/>
              </a:rPr>
              <a:t> con </a:t>
            </a:r>
            <a:r>
              <a:rPr lang="en-US" sz="2400" b="1" dirty="0" err="1">
                <a:solidFill>
                  <a:srgbClr val="7F7F7F"/>
                </a:solidFill>
                <a:latin typeface="+mj-lt"/>
              </a:rPr>
              <a:t>riego</a:t>
            </a:r>
            <a:endParaRPr sz="3200" b="1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5"/>
          <p:cNvSpPr txBox="1"/>
          <p:nvPr/>
        </p:nvSpPr>
        <p:spPr>
          <a:xfrm>
            <a:off x="191344" y="2166061"/>
            <a:ext cx="33825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None/>
            </a:pPr>
            <a:r>
              <a:rPr lang="en-US" sz="3600" b="1" i="0" u="none" strike="noStrike" cap="none" dirty="0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Meta 01</a:t>
            </a:r>
            <a:endParaRPr sz="32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5"/>
          <p:cNvPicPr preferRelativeResize="0"/>
          <p:nvPr/>
        </p:nvPicPr>
        <p:blipFill rotWithShape="1">
          <a:blip r:embed="rId4">
            <a:alphaModFix/>
          </a:blip>
          <a:srcRect l="6856" t="80520" r="6987" b="7198"/>
          <a:stretch/>
        </p:blipFill>
        <p:spPr>
          <a:xfrm>
            <a:off x="2557423" y="560549"/>
            <a:ext cx="2749595" cy="27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25" y="6072557"/>
            <a:ext cx="3456250" cy="47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 r="5096" b="20217"/>
          <a:stretch/>
        </p:blipFill>
        <p:spPr>
          <a:xfrm>
            <a:off x="0" y="0"/>
            <a:ext cx="2448876" cy="1459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5;p5">
            <a:extLst>
              <a:ext uri="{FF2B5EF4-FFF2-40B4-BE49-F238E27FC236}">
                <a16:creationId xmlns:a16="http://schemas.microsoft.com/office/drawing/2014/main" id="{B3318F7B-1062-7D4E-481E-C43496F78562}"/>
              </a:ext>
            </a:extLst>
          </p:cNvPr>
          <p:cNvSpPr txBox="1"/>
          <p:nvPr/>
        </p:nvSpPr>
        <p:spPr>
          <a:xfrm>
            <a:off x="191374" y="4137354"/>
            <a:ext cx="568860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Roboto"/>
              <a:buNone/>
            </a:pPr>
            <a:r>
              <a:rPr lang="en-US" sz="2400" b="1" i="0" u="none" strike="noStrike" cap="none" dirty="0">
                <a:solidFill>
                  <a:srgbClr val="7F7F7F"/>
                </a:solidFill>
                <a:latin typeface="+mj-lt"/>
                <a:ea typeface="Arial"/>
                <a:cs typeface="Arial"/>
                <a:sym typeface="Arial"/>
              </a:rPr>
              <a:t>60 y 70 </a:t>
            </a:r>
            <a:r>
              <a:rPr lang="en-US" sz="2400" b="1" i="0" u="none" strike="noStrike" cap="none" dirty="0" err="1">
                <a:solidFill>
                  <a:srgbClr val="7F7F7F"/>
                </a:solidFill>
                <a:latin typeface="+mj-lt"/>
                <a:ea typeface="Arial"/>
                <a:cs typeface="Arial"/>
                <a:sym typeface="Arial"/>
              </a:rPr>
              <a:t>familias</a:t>
            </a:r>
            <a:r>
              <a:rPr lang="en-US" sz="2400" b="1" i="0" u="none" strike="noStrike" cap="none" dirty="0">
                <a:solidFill>
                  <a:srgbClr val="7F7F7F"/>
                </a:solidFill>
                <a:latin typeface="+mj-lt"/>
                <a:ea typeface="Arial"/>
                <a:cs typeface="Arial"/>
                <a:sym typeface="Arial"/>
              </a:rPr>
              <a:t> de </a:t>
            </a:r>
            <a:r>
              <a:rPr lang="en-US" sz="2400" b="1" i="0" u="none" strike="noStrike" cap="none" dirty="0" err="1">
                <a:solidFill>
                  <a:srgbClr val="7F7F7F"/>
                </a:solidFill>
                <a:latin typeface="+mj-lt"/>
                <a:ea typeface="Arial"/>
                <a:cs typeface="Arial"/>
                <a:sym typeface="Arial"/>
              </a:rPr>
              <a:t>escasos</a:t>
            </a:r>
            <a:r>
              <a:rPr lang="en-US" sz="2400" b="1" i="0" u="none" strike="noStrike" cap="none" dirty="0">
                <a:solidFill>
                  <a:srgbClr val="7F7F7F"/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rgbClr val="7F7F7F"/>
                </a:solidFill>
                <a:latin typeface="+mj-lt"/>
                <a:ea typeface="Arial"/>
                <a:cs typeface="Arial"/>
                <a:sym typeface="Arial"/>
              </a:rPr>
              <a:t>recursos</a:t>
            </a:r>
            <a:r>
              <a:rPr lang="en-US" sz="2400" b="1" dirty="0">
                <a:solidFill>
                  <a:srgbClr val="7F7F7F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7F7F7F"/>
                </a:solidFill>
                <a:latin typeface="+mj-lt"/>
              </a:rPr>
              <a:t>incrementaran</a:t>
            </a:r>
            <a:r>
              <a:rPr lang="en-US" sz="2400" b="1" dirty="0">
                <a:solidFill>
                  <a:srgbClr val="7F7F7F"/>
                </a:solidFill>
                <a:latin typeface="+mj-lt"/>
              </a:rPr>
              <a:t> sus </a:t>
            </a:r>
            <a:r>
              <a:rPr lang="en-US" sz="2400" b="1" dirty="0" err="1">
                <a:solidFill>
                  <a:srgbClr val="7F7F7F"/>
                </a:solidFill>
                <a:latin typeface="+mj-lt"/>
              </a:rPr>
              <a:t>ingresos</a:t>
            </a:r>
            <a:r>
              <a:rPr lang="en-US" sz="2400" b="1" dirty="0">
                <a:solidFill>
                  <a:srgbClr val="7F7F7F"/>
                </a:solidFill>
                <a:latin typeface="+mj-lt"/>
              </a:rPr>
              <a:t>. </a:t>
            </a:r>
            <a:endParaRPr sz="3200" b="1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sp>
        <p:nvSpPr>
          <p:cNvPr id="3" name="Google Shape;106;p5">
            <a:extLst>
              <a:ext uri="{FF2B5EF4-FFF2-40B4-BE49-F238E27FC236}">
                <a16:creationId xmlns:a16="http://schemas.microsoft.com/office/drawing/2014/main" id="{8644F760-D8C2-BFD2-677D-11411E2F68F6}"/>
              </a:ext>
            </a:extLst>
          </p:cNvPr>
          <p:cNvSpPr txBox="1"/>
          <p:nvPr/>
        </p:nvSpPr>
        <p:spPr>
          <a:xfrm>
            <a:off x="191344" y="3402439"/>
            <a:ext cx="33825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Roboto"/>
              <a:buNone/>
            </a:pPr>
            <a:r>
              <a:rPr lang="en-US" sz="3600" b="1" i="0" u="none" strike="noStrike" cap="none" dirty="0">
                <a:solidFill>
                  <a:schemeClr val="dk2"/>
                </a:solidFill>
                <a:latin typeface="+mj-lt"/>
                <a:ea typeface="Arial"/>
                <a:cs typeface="Arial"/>
                <a:sym typeface="Arial"/>
              </a:rPr>
              <a:t>Meta 02</a:t>
            </a:r>
            <a:endParaRPr sz="3200" b="0" i="0" u="none" strike="noStrike" cap="none" dirty="0">
              <a:solidFill>
                <a:srgbClr val="000000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91A2E0-B465-F75D-E56A-08D3B348F5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41" y="486350"/>
            <a:ext cx="4464496" cy="5952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3133914-6E6B-A8BC-72AB-9A3324525D62}"/>
              </a:ext>
            </a:extLst>
          </p:cNvPr>
          <p:cNvSpPr txBox="1"/>
          <p:nvPr/>
        </p:nvSpPr>
        <p:spPr>
          <a:xfrm>
            <a:off x="9305365" y="6196405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BO" dirty="0"/>
          </a:p>
        </p:txBody>
      </p:sp>
      <p:pic>
        <p:nvPicPr>
          <p:cNvPr id="5" name="Google Shape;115;p5">
            <a:extLst>
              <a:ext uri="{FF2B5EF4-FFF2-40B4-BE49-F238E27FC236}">
                <a16:creationId xmlns:a16="http://schemas.microsoft.com/office/drawing/2014/main" id="{E0D86A9C-4E86-6AD7-540A-47D223F4DFA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360" y="6024922"/>
            <a:ext cx="3456250" cy="47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haraja2 - 720WebShareName">
            <a:hlinkClick r:id="" action="ppaction://media"/>
            <a:extLst>
              <a:ext uri="{FF2B5EF4-FFF2-40B4-BE49-F238E27FC236}">
                <a16:creationId xmlns:a16="http://schemas.microsoft.com/office/drawing/2014/main" id="{BBF392F1-5852-BB5F-8E7D-174ADF9E1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360" y="476672"/>
            <a:ext cx="91440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8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67">
      <a:dk1>
        <a:srgbClr val="3F3F3F"/>
      </a:dk1>
      <a:lt1>
        <a:srgbClr val="FFFFFF"/>
      </a:lt1>
      <a:dk2>
        <a:srgbClr val="595959"/>
      </a:dk2>
      <a:lt2>
        <a:srgbClr val="F2F2F2"/>
      </a:lt2>
      <a:accent1>
        <a:srgbClr val="E66A04"/>
      </a:accent1>
      <a:accent2>
        <a:srgbClr val="D4B706"/>
      </a:accent2>
      <a:accent3>
        <a:srgbClr val="7F7F7F"/>
      </a:accent3>
      <a:accent4>
        <a:srgbClr val="7F7F7F"/>
      </a:accent4>
      <a:accent5>
        <a:srgbClr val="FFFFFF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267">
      <a:dk1>
        <a:srgbClr val="3F3F3F"/>
      </a:dk1>
      <a:lt1>
        <a:srgbClr val="FFFFFF"/>
      </a:lt1>
      <a:dk2>
        <a:srgbClr val="595959"/>
      </a:dk2>
      <a:lt2>
        <a:srgbClr val="F2F2F2"/>
      </a:lt2>
      <a:accent1>
        <a:srgbClr val="E66A04"/>
      </a:accent1>
      <a:accent2>
        <a:srgbClr val="D4B706"/>
      </a:accent2>
      <a:accent3>
        <a:srgbClr val="7F7F7F"/>
      </a:accent3>
      <a:accent4>
        <a:srgbClr val="7F7F7F"/>
      </a:accent4>
      <a:accent5>
        <a:srgbClr val="FFFFFF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Custom 267">
      <a:dk1>
        <a:srgbClr val="3F3F3F"/>
      </a:dk1>
      <a:lt1>
        <a:srgbClr val="FFFFFF"/>
      </a:lt1>
      <a:dk2>
        <a:srgbClr val="595959"/>
      </a:dk2>
      <a:lt2>
        <a:srgbClr val="F2F2F2"/>
      </a:lt2>
      <a:accent1>
        <a:srgbClr val="E66A04"/>
      </a:accent1>
      <a:accent2>
        <a:srgbClr val="D4B706"/>
      </a:accent2>
      <a:accent3>
        <a:srgbClr val="7F7F7F"/>
      </a:accent3>
      <a:accent4>
        <a:srgbClr val="7F7F7F"/>
      </a:accent4>
      <a:accent5>
        <a:srgbClr val="FFFFFF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4_Office Theme">
  <a:themeElements>
    <a:clrScheme name="Custom 267">
      <a:dk1>
        <a:srgbClr val="3F3F3F"/>
      </a:dk1>
      <a:lt1>
        <a:srgbClr val="FFFFFF"/>
      </a:lt1>
      <a:dk2>
        <a:srgbClr val="595959"/>
      </a:dk2>
      <a:lt2>
        <a:srgbClr val="F2F2F2"/>
      </a:lt2>
      <a:accent1>
        <a:srgbClr val="E66A04"/>
      </a:accent1>
      <a:accent2>
        <a:srgbClr val="D4B706"/>
      </a:accent2>
      <a:accent3>
        <a:srgbClr val="7F7F7F"/>
      </a:accent3>
      <a:accent4>
        <a:srgbClr val="7F7F7F"/>
      </a:accent4>
      <a:accent5>
        <a:srgbClr val="FFFFFF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310</Words>
  <Application>Microsoft Macintosh PowerPoint</Application>
  <PresentationFormat>Panorámica</PresentationFormat>
  <Paragraphs>37</Paragraphs>
  <Slides>8</Slides>
  <Notes>5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Raleway Black</vt:lpstr>
      <vt:lpstr>Roboto</vt:lpstr>
      <vt:lpstr>Office Theme</vt:lpstr>
      <vt:lpstr>2_Office Theme</vt:lpstr>
      <vt:lpstr>6_Office Theme</vt:lpstr>
      <vt:lpstr>24_Office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Luciano</dc:creator>
  <cp:lastModifiedBy>Nicolas Zalles</cp:lastModifiedBy>
  <cp:revision>11</cp:revision>
  <dcterms:modified xsi:type="dcterms:W3CDTF">2023-08-22T02:38:47Z</dcterms:modified>
</cp:coreProperties>
</file>