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58" r:id="rId3"/>
    <p:sldMasterId id="2147483660" r:id="rId4"/>
  </p:sldMasterIdLst>
  <p:notesMasterIdLst>
    <p:notesMasterId r:id="rId12"/>
  </p:notesMasterIdLst>
  <p:sldIdLst>
    <p:sldId id="256" r:id="rId5"/>
    <p:sldId id="257" r:id="rId6"/>
    <p:sldId id="264" r:id="rId7"/>
    <p:sldId id="258" r:id="rId8"/>
    <p:sldId id="259" r:id="rId9"/>
    <p:sldId id="260" r:id="rId10"/>
    <p:sldId id="265" r:id="rId11"/>
  </p:sldIdLst>
  <p:sldSz cx="12192000" cy="6858000"/>
  <p:notesSz cx="6858000" cy="9144000"/>
  <p:embeddedFontLst>
    <p:embeddedFont>
      <p:font typeface="Raleway Black" pitchFamily="2" charset="77"/>
      <p:regular r:id="rId13"/>
      <p:bold r:id="rId14"/>
      <p:italic r:id="rId15"/>
      <p:boldItalic r:id="rId16"/>
    </p:embeddedFont>
    <p:embeddedFont>
      <p:font typeface="Robo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htkUTSGQHvrSNqsFafI+ysD9g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02" d="100"/>
          <a:sy n="102" d="100"/>
        </p:scale>
        <p:origin x="192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UDY%202018\LUSAVI\DATOS%20HOGA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760968687979245E-2"/>
          <c:y val="0.21302456701030278"/>
          <c:w val="0.80182584924408329"/>
          <c:h val="0.78697543298969719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F6F-4045-B5BE-0A33E47CF9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F6F-4045-B5BE-0A33E47CF9BC}"/>
              </c:ext>
            </c:extLst>
          </c:dPt>
          <c:dLbls>
            <c:dLbl>
              <c:idx val="0"/>
              <c:layout>
                <c:manualLayout>
                  <c:x val="-7.7777777777777779E-2"/>
                  <c:y val="0.273148148148148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6F-4045-B5BE-0A33E47CF9BC}"/>
                </c:ext>
              </c:extLst>
            </c:dLbl>
            <c:dLbl>
              <c:idx val="1"/>
              <c:layout>
                <c:manualLayout>
                  <c:x val="7.7777777777777779E-2"/>
                  <c:y val="-0.11574074074074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B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6F-4045-B5BE-0A33E47CF9B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totales!$F$4:$F$5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totales!$G$4:$G$5</c:f>
              <c:numCache>
                <c:formatCode>0.00%</c:formatCode>
                <c:ptCount val="2"/>
                <c:pt idx="0">
                  <c:v>0.57499999999999996</c:v>
                </c:pt>
                <c:pt idx="1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F-4045-B5BE-0A33E47CF9B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449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055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7"/>
          <p:cNvSpPr>
            <a:spLocks noGrp="1"/>
          </p:cNvSpPr>
          <p:nvPr>
            <p:ph type="pic" idx="2"/>
          </p:nvPr>
        </p:nvSpPr>
        <p:spPr>
          <a:xfrm>
            <a:off x="4267200" y="2476500"/>
            <a:ext cx="6450300" cy="367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3676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>
            <a:spLocks noGrp="1"/>
          </p:cNvSpPr>
          <p:nvPr>
            <p:ph type="pic" idx="2"/>
          </p:nvPr>
        </p:nvSpPr>
        <p:spPr>
          <a:xfrm>
            <a:off x="856344" y="2514600"/>
            <a:ext cx="3695700" cy="4343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>
            <a:spLocks noGrp="1"/>
          </p:cNvSpPr>
          <p:nvPr>
            <p:ph type="pic" idx="2"/>
          </p:nvPr>
        </p:nvSpPr>
        <p:spPr>
          <a:xfrm>
            <a:off x="0" y="2514600"/>
            <a:ext cx="3048000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14"/>
          <p:cNvSpPr>
            <a:spLocks noGrp="1"/>
          </p:cNvSpPr>
          <p:nvPr>
            <p:ph type="pic" idx="3"/>
          </p:nvPr>
        </p:nvSpPr>
        <p:spPr>
          <a:xfrm>
            <a:off x="6096000" y="2514600"/>
            <a:ext cx="3048000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>
            <a:spLocks noGrp="1"/>
          </p:cNvSpPr>
          <p:nvPr>
            <p:ph type="pic" idx="2"/>
          </p:nvPr>
        </p:nvSpPr>
        <p:spPr>
          <a:xfrm>
            <a:off x="628650" y="571500"/>
            <a:ext cx="2743200" cy="281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15"/>
          <p:cNvSpPr>
            <a:spLocks noGrp="1"/>
          </p:cNvSpPr>
          <p:nvPr>
            <p:ph type="pic" idx="3"/>
          </p:nvPr>
        </p:nvSpPr>
        <p:spPr>
          <a:xfrm>
            <a:off x="3524250" y="3524250"/>
            <a:ext cx="2743200" cy="281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>
            <a:spLocks noGrp="1"/>
          </p:cNvSpPr>
          <p:nvPr>
            <p:ph type="pic" idx="2"/>
          </p:nvPr>
        </p:nvSpPr>
        <p:spPr>
          <a:xfrm>
            <a:off x="6476999" y="785813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17"/>
          <p:cNvSpPr>
            <a:spLocks noGrp="1"/>
          </p:cNvSpPr>
          <p:nvPr>
            <p:ph type="pic" idx="3"/>
          </p:nvPr>
        </p:nvSpPr>
        <p:spPr>
          <a:xfrm>
            <a:off x="6477000" y="2819400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17"/>
          <p:cNvSpPr>
            <a:spLocks noGrp="1"/>
          </p:cNvSpPr>
          <p:nvPr>
            <p:ph type="pic" idx="4"/>
          </p:nvPr>
        </p:nvSpPr>
        <p:spPr>
          <a:xfrm>
            <a:off x="6476999" y="4852987"/>
            <a:ext cx="1219200" cy="12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>
            <a:spLocks noGrp="1"/>
          </p:cNvSpPr>
          <p:nvPr>
            <p:ph type="pic" idx="2"/>
          </p:nvPr>
        </p:nvSpPr>
        <p:spPr>
          <a:xfrm>
            <a:off x="1581150" y="704850"/>
            <a:ext cx="3600600" cy="4629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>
            <a:spLocks noGrp="1"/>
          </p:cNvSpPr>
          <p:nvPr>
            <p:ph type="pic" idx="2"/>
          </p:nvPr>
        </p:nvSpPr>
        <p:spPr>
          <a:xfrm>
            <a:off x="7029450" y="666750"/>
            <a:ext cx="5162700" cy="468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/>
          <p:cNvPicPr preferRelativeResize="0"/>
          <p:nvPr/>
        </p:nvPicPr>
        <p:blipFill rotWithShape="1">
          <a:blip r:embed="rId9">
            <a:alphaModFix amt="10000"/>
          </a:blip>
          <a:srcRect b="1560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8"/>
          <p:cNvPicPr preferRelativeResize="0"/>
          <p:nvPr/>
        </p:nvPicPr>
        <p:blipFill rotWithShape="1">
          <a:blip r:embed="rId3">
            <a:alphaModFix amt="10000"/>
          </a:blip>
          <a:srcRect b="1560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8"/>
          <p:cNvSpPr txBox="1"/>
          <p:nvPr/>
        </p:nvSpPr>
        <p:spPr>
          <a:xfrm>
            <a:off x="0" y="3429000"/>
            <a:ext cx="3390900" cy="2724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/>
        </p:nvSpPr>
        <p:spPr>
          <a:xfrm>
            <a:off x="6096000" y="2495550"/>
            <a:ext cx="3638700" cy="4362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/>
        </p:nvSpPr>
        <p:spPr>
          <a:xfrm>
            <a:off x="8839200" y="0"/>
            <a:ext cx="3352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/>
          <p:nvPr/>
        </p:nvSpPr>
        <p:spPr>
          <a:xfrm>
            <a:off x="0" y="1524000"/>
            <a:ext cx="12192000" cy="42092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407368" y="1876388"/>
            <a:ext cx="1159328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+mj-lt"/>
              </a:rPr>
              <a:t>EDUCACION INTEGRAL PARA NIÑOS Y ADOLECENTES EN DESVENTAJA SOCIAL</a:t>
            </a:r>
            <a:r>
              <a:rPr lang="es-BO" sz="28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44" name="Google Shape;44;p1"/>
          <p:cNvSpPr txBox="1"/>
          <p:nvPr/>
        </p:nvSpPr>
        <p:spPr>
          <a:xfrm>
            <a:off x="407368" y="2888916"/>
            <a:ext cx="1240083" cy="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407368" y="2896896"/>
            <a:ext cx="11593288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Ubicación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del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proyecto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s-BO" sz="2800" dirty="0">
                <a:effectLst/>
                <a:latin typeface="+mj-lt"/>
              </a:rPr>
              <a:t>Sucre, Bolivia</a:t>
            </a:r>
            <a:endParaRPr sz="2800" b="0" i="0" u="none" strike="noStrike" cap="none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Rotary Club sponsor local: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Sucre</a:t>
            </a:r>
            <a:endParaRPr sz="28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Area 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de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interés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az y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prevensión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conflictos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prevención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tratamiento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enfermedades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 y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desarrollo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 de la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conomías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 locales</a:t>
            </a:r>
            <a:endParaRPr sz="28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8248" y="6047143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5539551" y="1665158"/>
            <a:ext cx="523123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s-AR" sz="3300" b="1" i="0" u="none" strike="noStrike" cap="none" dirty="0">
                <a:solidFill>
                  <a:schemeClr val="dk1"/>
                </a:solidFill>
                <a:latin typeface="+mj-lt"/>
                <a:ea typeface="Arial Black"/>
                <a:cs typeface="Arial Black"/>
                <a:sym typeface="Arial Black"/>
              </a:rPr>
              <a:t>Objetivo</a:t>
            </a:r>
            <a:r>
              <a:rPr lang="es-AR" sz="3300" b="1" dirty="0">
                <a:solidFill>
                  <a:schemeClr val="dk1"/>
                </a:solidFill>
                <a:latin typeface="+mj-lt"/>
                <a:ea typeface="Arial Black"/>
                <a:cs typeface="Arial Black"/>
                <a:sym typeface="Arial Black"/>
              </a:rPr>
              <a:t> </a:t>
            </a:r>
            <a:r>
              <a:rPr lang="en-US" sz="3300" b="1" i="0" u="none" strike="noStrike" cap="none" dirty="0">
                <a:solidFill>
                  <a:schemeClr val="accent1"/>
                </a:solidFill>
                <a:latin typeface="+mj-lt"/>
                <a:ea typeface="Arial Black"/>
                <a:cs typeface="Arial Black"/>
                <a:sym typeface="Arial Black"/>
              </a:rPr>
              <a:t>Principal</a:t>
            </a:r>
            <a:endParaRPr sz="3300" b="1" i="0" u="none" strike="noStrike" cap="none" dirty="0">
              <a:solidFill>
                <a:schemeClr val="dk1"/>
              </a:solidFill>
              <a:latin typeface="+mj-lt"/>
              <a:ea typeface="Arial Black"/>
              <a:cs typeface="Arial Black"/>
              <a:sym typeface="Arial Black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225008" y="123259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799262" y="683808"/>
            <a:ext cx="2749595" cy="2778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5539551" y="2564904"/>
            <a:ext cx="638158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800" b="1" dirty="0"/>
              <a:t>Se busca </a:t>
            </a: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incidir</a:t>
            </a:r>
            <a:r>
              <a:rPr lang="es-ES" sz="2800" b="1" dirty="0"/>
              <a:t> sistemáticamente en el </a:t>
            </a:r>
            <a:r>
              <a:rPr lang="es-ES" sz="2800" b="1" dirty="0">
                <a:solidFill>
                  <a:srgbClr val="0070C0"/>
                </a:solidFill>
              </a:rPr>
              <a:t>desarrollo psicológico y personal </a:t>
            </a:r>
            <a:r>
              <a:rPr lang="es-ES" sz="2800" b="1" dirty="0"/>
              <a:t>de los niños y adolescentes: apoyándolos con programas que les permitan aprender oficios, mejorar su salud y educación, y ser agentes de paz.</a:t>
            </a: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275" y="6116501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D:\Consultoría_AMAZONÍA\Fotos_Lusavi\DSC_0263.JPG">
            <a:extLst>
              <a:ext uri="{FF2B5EF4-FFF2-40B4-BE49-F238E27FC236}">
                <a16:creationId xmlns:a16="http://schemas.microsoft.com/office/drawing/2014/main" id="{695C58E6-4B4E-18FA-EF4B-A0241858007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6" y="1698944"/>
            <a:ext cx="4646891" cy="411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6643145" y="552809"/>
            <a:ext cx="419244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s-AR" sz="3300" b="1" i="0" u="none" strike="noStrike" cap="none" dirty="0">
                <a:solidFill>
                  <a:schemeClr val="dk1"/>
                </a:solidFill>
                <a:latin typeface="+mj-lt"/>
                <a:ea typeface="Arial Black"/>
                <a:cs typeface="Arial Black"/>
                <a:sym typeface="Arial Black"/>
              </a:rPr>
              <a:t>Público </a:t>
            </a:r>
            <a:r>
              <a:rPr lang="en-US" sz="3300" b="1" i="0" u="none" strike="noStrike" cap="none" dirty="0" err="1">
                <a:solidFill>
                  <a:schemeClr val="accent1"/>
                </a:solidFill>
                <a:latin typeface="+mj-lt"/>
                <a:ea typeface="Arial Black"/>
                <a:cs typeface="Arial Black"/>
                <a:sym typeface="Arial Black"/>
              </a:rPr>
              <a:t>Objetivo</a:t>
            </a:r>
            <a:endParaRPr sz="3300" b="1" i="0" u="none" strike="noStrike" cap="none" dirty="0">
              <a:solidFill>
                <a:schemeClr val="dk1"/>
              </a:solidFill>
              <a:latin typeface="+mj-lt"/>
              <a:ea typeface="Arial Black"/>
              <a:cs typeface="Arial Black"/>
              <a:sym typeface="Arial Black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225008" y="123259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799262" y="683808"/>
            <a:ext cx="2749595" cy="2778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6545732" y="1732373"/>
            <a:ext cx="534278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000" b="1" dirty="0"/>
              <a:t>80 Niños y niñas de entre 6 y 17 años de dos hogares: </a:t>
            </a:r>
          </a:p>
          <a:p>
            <a:endParaRPr lang="es-ES" sz="2000" b="1" dirty="0"/>
          </a:p>
          <a:p>
            <a:r>
              <a:rPr lang="es-ES" sz="2000" b="1" dirty="0">
                <a:solidFill>
                  <a:srgbClr val="00B050"/>
                </a:solidFill>
              </a:rPr>
              <a:t>- </a:t>
            </a:r>
            <a:r>
              <a:rPr lang="es-ES" sz="2000" b="1" dirty="0" err="1">
                <a:solidFill>
                  <a:srgbClr val="00B050"/>
                </a:solidFill>
              </a:rPr>
              <a:t>Lusavi</a:t>
            </a:r>
            <a:r>
              <a:rPr lang="es-ES" sz="2000" b="1" dirty="0">
                <a:solidFill>
                  <a:srgbClr val="00B050"/>
                </a:solidFill>
              </a:rPr>
              <a:t> (46)</a:t>
            </a:r>
          </a:p>
          <a:p>
            <a:r>
              <a:rPr lang="es-ES" sz="2000" b="1" dirty="0">
                <a:solidFill>
                  <a:srgbClr val="00B050"/>
                </a:solidFill>
              </a:rPr>
              <a:t>- Miski </a:t>
            </a:r>
            <a:r>
              <a:rPr lang="es-ES" sz="2000" b="1" dirty="0" err="1">
                <a:solidFill>
                  <a:srgbClr val="00B050"/>
                </a:solidFill>
              </a:rPr>
              <a:t>Wasi</a:t>
            </a:r>
            <a:r>
              <a:rPr lang="es-ES" sz="2000" b="1" dirty="0">
                <a:solidFill>
                  <a:srgbClr val="00B050"/>
                </a:solidFill>
              </a:rPr>
              <a:t> (34)</a:t>
            </a:r>
          </a:p>
          <a:p>
            <a:endParaRPr lang="es-ES" sz="2000" b="1" dirty="0">
              <a:solidFill>
                <a:srgbClr val="00B050"/>
              </a:solidFill>
            </a:endParaRPr>
          </a:p>
          <a:p>
            <a:endParaRPr lang="es-E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54FB2BA-ACA6-6E5F-4160-5D47EFAD1E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792217"/>
              </p:ext>
            </p:extLst>
          </p:nvPr>
        </p:nvGraphicFramePr>
        <p:xfrm>
          <a:off x="8346244" y="3429000"/>
          <a:ext cx="3818278" cy="317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94C2A60A-D0B7-AA92-A966-BAA2EF560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/>
          <a:stretch/>
        </p:blipFill>
        <p:spPr bwMode="auto">
          <a:xfrm>
            <a:off x="333404" y="1700808"/>
            <a:ext cx="5960723" cy="42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0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/>
        </p:nvSpPr>
        <p:spPr>
          <a:xfrm>
            <a:off x="609600" y="6151562"/>
            <a:ext cx="876300" cy="460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263352" y="1612899"/>
            <a:ext cx="684076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s-AR" sz="3300" b="1" i="0" u="none" strike="noStrike" cap="none" dirty="0">
                <a:solidFill>
                  <a:schemeClr val="dk1"/>
                </a:solidFill>
                <a:latin typeface="+mn-lt"/>
                <a:ea typeface="Arial Black"/>
                <a:cs typeface="Arial Black"/>
                <a:sym typeface="Arial Black"/>
              </a:rPr>
              <a:t>Objeticos </a:t>
            </a:r>
            <a:r>
              <a:rPr lang="es-ES" sz="3300" b="1" dirty="0">
                <a:solidFill>
                  <a:schemeClr val="accent1"/>
                </a:solidFill>
                <a:latin typeface="+mn-lt"/>
                <a:cs typeface="Arial Black"/>
                <a:sym typeface="Arial Black"/>
              </a:rPr>
              <a:t>Específicos</a:t>
            </a:r>
            <a:endParaRPr sz="3300" b="1" dirty="0">
              <a:solidFill>
                <a:schemeClr val="accent1"/>
              </a:solidFill>
              <a:latin typeface="+mn-lt"/>
              <a:cs typeface="Arial Black"/>
              <a:sym typeface="Arial Black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35360" y="2233749"/>
            <a:ext cx="5904655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BO" sz="2000" dirty="0">
                <a:effectLst/>
                <a:latin typeface="+mn-lt"/>
              </a:rPr>
              <a:t>Capacitación a los jóvenes en paz y prevención de conflictos, para convertirlo en agentes de paz una vez sean reinsertados en la sociedad.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BO" sz="2000" dirty="0">
                <a:effectLst/>
                <a:latin typeface="+mn-lt"/>
              </a:rPr>
              <a:t>Programa de detección y prevención de enfermedades.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BO" sz="2000" dirty="0">
                <a:effectLst/>
                <a:latin typeface="+mn-lt"/>
              </a:rPr>
              <a:t>Ampliar la capacidad emprendedora, a través de la enseñanza del oficio de la carpintería.</a:t>
            </a:r>
          </a:p>
        </p:txBody>
      </p:sp>
      <p:sp>
        <p:nvSpPr>
          <p:cNvPr id="78" name="Google Shape;78;p3"/>
          <p:cNvSpPr txBox="1"/>
          <p:nvPr/>
        </p:nvSpPr>
        <p:spPr>
          <a:xfrm>
            <a:off x="519125" y="6333250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264" y="6093620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D:\Consultoría_AMAZONÍA\Fotos_Miski Huasi\DSC_0284.JPG">
            <a:extLst>
              <a:ext uri="{FF2B5EF4-FFF2-40B4-BE49-F238E27FC236}">
                <a16:creationId xmlns:a16="http://schemas.microsoft.com/office/drawing/2014/main" id="{B74F1CA0-71DD-80AB-7A50-9FF005CA6C6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32" y="2060848"/>
            <a:ext cx="5421408" cy="305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269070" y="6113686"/>
            <a:ext cx="876300" cy="45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446118" y="1736874"/>
            <a:ext cx="828092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s-AR" sz="3300" b="1" dirty="0">
                <a:solidFill>
                  <a:schemeClr val="dk1"/>
                </a:solidFill>
                <a:latin typeface="+mj-lt"/>
                <a:ea typeface="Arial Black"/>
                <a:cs typeface="Arial Black"/>
                <a:sym typeface="Arial Black"/>
              </a:rPr>
              <a:t>Presupuesto </a:t>
            </a:r>
            <a:r>
              <a:rPr lang="en-US" sz="3300" b="1" dirty="0">
                <a:solidFill>
                  <a:schemeClr val="accent1"/>
                </a:solidFill>
                <a:latin typeface="+mj-lt"/>
                <a:ea typeface="Arial Black"/>
                <a:cs typeface="Arial Black"/>
                <a:sym typeface="Arial Black"/>
              </a:rPr>
              <a:t>&amp; </a:t>
            </a:r>
            <a:r>
              <a:rPr lang="en-US" sz="3300" b="1" dirty="0" err="1">
                <a:solidFill>
                  <a:schemeClr val="accent1"/>
                </a:solidFill>
                <a:latin typeface="+mj-lt"/>
                <a:ea typeface="Arial Black"/>
                <a:cs typeface="Arial Black"/>
                <a:sym typeface="Arial Black"/>
              </a:rPr>
              <a:t>Financiación</a:t>
            </a:r>
            <a:endParaRPr sz="3300" b="1" i="0" u="none" strike="noStrike" cap="none" dirty="0">
              <a:solidFill>
                <a:schemeClr val="accent1"/>
              </a:solidFill>
              <a:latin typeface="+mj-lt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465046" y="2471378"/>
            <a:ext cx="6770204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2400" b="1" i="0" u="none" strike="noStrike" cap="none" dirty="0" err="1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Implementación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 y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equipación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 de la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capintería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atención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básica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en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salud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 dirty="0" err="1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capaci</a:t>
            </a:r>
            <a:r>
              <a:rPr lang="en-US" sz="2400" b="1" dirty="0" err="1">
                <a:solidFill>
                  <a:schemeClr val="dk2"/>
                </a:solidFill>
                <a:latin typeface="+mj-lt"/>
              </a:rPr>
              <a:t>taciones</a:t>
            </a:r>
            <a:r>
              <a:rPr lang="en-US" sz="2400" b="1" dirty="0">
                <a:solidFill>
                  <a:schemeClr val="dk2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+mj-lt"/>
              </a:rPr>
              <a:t>diversas</a:t>
            </a:r>
            <a:r>
              <a:rPr lang="en-US" sz="2400" b="1" dirty="0">
                <a:solidFill>
                  <a:schemeClr val="dk2"/>
                </a:solidFill>
                <a:latin typeface="+mj-lt"/>
              </a:rPr>
              <a:t> y </a:t>
            </a:r>
            <a:r>
              <a:rPr lang="en-US" sz="2400" b="1" dirty="0" err="1">
                <a:solidFill>
                  <a:schemeClr val="dk2"/>
                </a:solidFill>
                <a:latin typeface="+mj-lt"/>
              </a:rPr>
              <a:t>publicidad</a:t>
            </a:r>
            <a:r>
              <a:rPr lang="en-US" sz="2400" b="1" dirty="0">
                <a:solidFill>
                  <a:schemeClr val="dk2"/>
                </a:solidFill>
                <a:latin typeface="+mj-lt"/>
              </a:rPr>
              <a:t>:</a:t>
            </a:r>
            <a:endParaRPr lang="en-US" sz="2400" b="1" i="0" u="none" strike="noStrike" cap="none" dirty="0">
              <a:solidFill>
                <a:schemeClr val="dk2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Total del Proyecto:  </a:t>
            </a:r>
            <a:r>
              <a:rPr lang="en-US" sz="3300" dirty="0">
                <a:solidFill>
                  <a:schemeClr val="accent1"/>
                </a:solidFill>
                <a:latin typeface="+mj-lt"/>
                <a:cs typeface="Arial Black"/>
              </a:rPr>
              <a:t>USD 32724.-</a:t>
            </a:r>
          </a:p>
        </p:txBody>
      </p:sp>
      <p:sp>
        <p:nvSpPr>
          <p:cNvPr id="91" name="Google Shape;91;p4"/>
          <p:cNvSpPr txBox="1"/>
          <p:nvPr/>
        </p:nvSpPr>
        <p:spPr>
          <a:xfrm>
            <a:off x="479376" y="4358156"/>
            <a:ext cx="755925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2"/>
              </a:buClr>
              <a:buSzPts val="1600"/>
            </a:pPr>
            <a:r>
              <a:rPr lang="en-US" sz="2400" b="1" dirty="0">
                <a:solidFill>
                  <a:schemeClr val="dk2"/>
                </a:solidFill>
                <a:latin typeface="+mj-lt"/>
              </a:rPr>
              <a:t>El Rotary Club Sucre y </a:t>
            </a:r>
            <a:r>
              <a:rPr lang="en-US" sz="2400" b="1" dirty="0" err="1">
                <a:solidFill>
                  <a:schemeClr val="dk2"/>
                </a:solidFill>
                <a:latin typeface="+mj-lt"/>
              </a:rPr>
              <a:t>otros</a:t>
            </a:r>
            <a:r>
              <a:rPr lang="en-US" sz="2400" b="1" dirty="0">
                <a:solidFill>
                  <a:schemeClr val="dk2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latin typeface="+mj-lt"/>
              </a:rPr>
              <a:t>clubes</a:t>
            </a:r>
            <a:r>
              <a:rPr lang="en-US" sz="2400" b="1" dirty="0">
                <a:solidFill>
                  <a:schemeClr val="dk2"/>
                </a:solidFill>
                <a:latin typeface="+mj-lt"/>
              </a:rPr>
              <a:t> </a:t>
            </a:r>
          </a:p>
          <a:p>
            <a:pPr>
              <a:buClr>
                <a:schemeClr val="dk2"/>
              </a:buClr>
              <a:buSzPts val="1600"/>
            </a:pPr>
            <a:r>
              <a:rPr lang="en-US" sz="2400" b="1" dirty="0">
                <a:solidFill>
                  <a:schemeClr val="dk2"/>
                </a:solidFill>
                <a:latin typeface="+mj-lt"/>
              </a:rPr>
              <a:t>amigos </a:t>
            </a:r>
            <a:r>
              <a:rPr lang="en-US" sz="2400" b="1" dirty="0" err="1">
                <a:solidFill>
                  <a:schemeClr val="dk2"/>
                </a:solidFill>
                <a:latin typeface="+mj-lt"/>
              </a:rPr>
              <a:t>en</a:t>
            </a:r>
            <a:r>
              <a:rPr lang="en-US" sz="2400" b="1" dirty="0">
                <a:solidFill>
                  <a:schemeClr val="dk2"/>
                </a:solidFill>
                <a:latin typeface="+mj-lt"/>
              </a:rPr>
              <a:t> Bolivia </a:t>
            </a:r>
            <a:r>
              <a:rPr lang="en-US" sz="2400" b="1" dirty="0">
                <a:solidFill>
                  <a:srgbClr val="E76904"/>
                </a:solidFill>
                <a:latin typeface="+mj-lt"/>
              </a:rPr>
              <a:t>USD 2100.-</a:t>
            </a:r>
          </a:p>
          <a:p>
            <a:pPr>
              <a:buClr>
                <a:schemeClr val="dk2"/>
              </a:buClr>
              <a:buSzPts val="1600"/>
            </a:pPr>
            <a:br>
              <a:rPr lang="en-US" sz="2400" b="1" dirty="0">
                <a:solidFill>
                  <a:schemeClr val="dk2"/>
                </a:solidFill>
                <a:latin typeface="+mj-lt"/>
              </a:rPr>
            </a:br>
            <a:r>
              <a:rPr lang="en-US" sz="2400" b="1" dirty="0">
                <a:solidFill>
                  <a:schemeClr val="dk2"/>
                </a:solidFill>
                <a:latin typeface="+mj-lt"/>
              </a:rPr>
              <a:t>El D-4690 </a:t>
            </a:r>
            <a:r>
              <a:rPr lang="en-US" sz="2400" b="1" dirty="0">
                <a:solidFill>
                  <a:srgbClr val="E76904"/>
                </a:solidFill>
                <a:latin typeface="+mj-lt"/>
              </a:rPr>
              <a:t>2000 FDD</a:t>
            </a:r>
            <a:endParaRPr sz="2400" b="1" dirty="0">
              <a:solidFill>
                <a:srgbClr val="E76904"/>
              </a:solidFill>
              <a:latin typeface="+mj-lt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178595" y="6295374"/>
            <a:ext cx="195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www.rotaryprojectsfair.org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6048473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1;p4">
            <a:extLst>
              <a:ext uri="{FF2B5EF4-FFF2-40B4-BE49-F238E27FC236}">
                <a16:creationId xmlns:a16="http://schemas.microsoft.com/office/drawing/2014/main" id="{D7089EED-6E54-B438-CF8E-1144A4B61053}"/>
              </a:ext>
            </a:extLst>
          </p:cNvPr>
          <p:cNvSpPr txBox="1"/>
          <p:nvPr/>
        </p:nvSpPr>
        <p:spPr>
          <a:xfrm>
            <a:off x="7374727" y="4713606"/>
            <a:ext cx="46646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2"/>
              </a:buClr>
              <a:buSzPts val="1600"/>
            </a:pPr>
            <a:r>
              <a:rPr lang="en-US" sz="2400" b="1" dirty="0">
                <a:solidFill>
                  <a:schemeClr val="dk2"/>
                </a:solidFill>
                <a:latin typeface="+mj-lt"/>
              </a:rPr>
              <a:t>Monto </a:t>
            </a:r>
            <a:r>
              <a:rPr lang="en-US" sz="2400" b="1" dirty="0" err="1">
                <a:solidFill>
                  <a:schemeClr val="dk2"/>
                </a:solidFill>
                <a:latin typeface="+mj-lt"/>
              </a:rPr>
              <a:t>requerido</a:t>
            </a:r>
            <a:r>
              <a:rPr lang="en-US" sz="2400" b="1" dirty="0">
                <a:solidFill>
                  <a:schemeClr val="dk2"/>
                </a:solidFill>
                <a:latin typeface="+mj-lt"/>
              </a:rPr>
              <a:t>:  </a:t>
            </a:r>
          </a:p>
          <a:p>
            <a:pPr>
              <a:buClr>
                <a:schemeClr val="dk2"/>
              </a:buClr>
              <a:buSzPts val="1600"/>
            </a:pPr>
            <a:r>
              <a:rPr lang="en-US" sz="3600" b="1" dirty="0">
                <a:solidFill>
                  <a:srgbClr val="E76904"/>
                </a:solidFill>
                <a:latin typeface="+mj-lt"/>
              </a:rPr>
              <a:t>USD </a:t>
            </a:r>
            <a:r>
              <a:rPr lang="es-BO" sz="3600" b="1" dirty="0">
                <a:solidFill>
                  <a:srgbClr val="E76904"/>
                </a:solidFill>
                <a:latin typeface="+mj-lt"/>
              </a:rPr>
              <a:t>27024.-</a:t>
            </a:r>
            <a:endParaRPr sz="3600" b="1" dirty="0">
              <a:solidFill>
                <a:srgbClr val="E76904"/>
              </a:solidFill>
              <a:latin typeface="+mj-lt"/>
            </a:endParaRPr>
          </a:p>
        </p:txBody>
      </p:sp>
      <p:pic>
        <p:nvPicPr>
          <p:cNvPr id="2" name="Imagen 1" descr="D:\Consultoría_AMAZONÍA\Fotos_Lusavi\DSC_0263.JPG">
            <a:extLst>
              <a:ext uri="{FF2B5EF4-FFF2-40B4-BE49-F238E27FC236}">
                <a16:creationId xmlns:a16="http://schemas.microsoft.com/office/drawing/2014/main" id="{B976705B-9306-6A41-1B06-333C52BFF04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31" y="390867"/>
            <a:ext cx="4646891" cy="411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 amt="10000"/>
          </a:blip>
          <a:srcRect b="1560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6875874" y="399400"/>
            <a:ext cx="568863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</a:pPr>
            <a:r>
              <a:rPr lang="en-US" sz="3300" b="0" i="0" u="none" strike="noStrike" cap="none" dirty="0" err="1">
                <a:solidFill>
                  <a:schemeClr val="dk1"/>
                </a:solidFill>
                <a:latin typeface="+mj-lt"/>
                <a:ea typeface="Arial Black"/>
                <a:cs typeface="Arial Black"/>
                <a:sym typeface="Arial Black"/>
              </a:rPr>
              <a:t>Resultados</a:t>
            </a:r>
            <a:r>
              <a:rPr lang="en-US" sz="3300" b="0" i="0" u="none" strike="noStrike" cap="none" dirty="0">
                <a:solidFill>
                  <a:schemeClr val="dk1"/>
                </a:solidFill>
                <a:latin typeface="+mj-lt"/>
                <a:ea typeface="Arial Black"/>
                <a:cs typeface="Arial Black"/>
                <a:sym typeface="Arial Black"/>
              </a:rPr>
              <a:t> </a:t>
            </a:r>
            <a:r>
              <a:rPr lang="en-US" sz="3300" b="0" i="0" u="none" strike="noStrike" cap="none" dirty="0" err="1">
                <a:solidFill>
                  <a:schemeClr val="accent1"/>
                </a:solidFill>
                <a:latin typeface="+mj-lt"/>
                <a:ea typeface="Arial Black"/>
                <a:cs typeface="Arial Black"/>
                <a:sym typeface="Arial Black"/>
              </a:rPr>
              <a:t>Esperados</a:t>
            </a:r>
            <a:endParaRPr sz="3300" b="0" i="0" u="none" strike="noStrike" cap="none" dirty="0">
              <a:solidFill>
                <a:schemeClr val="dk1"/>
              </a:solidFill>
              <a:latin typeface="+mj-lt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444725" y="1699404"/>
            <a:ext cx="5346960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</a:pPr>
            <a:r>
              <a:rPr lang="en-US" sz="2400" dirty="0"/>
              <a:t>- 80 </a:t>
            </a:r>
            <a:r>
              <a:rPr lang="en-US" sz="2400" dirty="0" err="1"/>
              <a:t>Niños</a:t>
            </a:r>
            <a:r>
              <a:rPr lang="en-US" sz="2400" dirty="0"/>
              <a:t> y </a:t>
            </a:r>
            <a:r>
              <a:rPr lang="en-US" sz="2400" dirty="0" err="1"/>
              <a:t>adolescentes</a:t>
            </a:r>
            <a:r>
              <a:rPr lang="en-US" sz="2400" dirty="0"/>
              <a:t> </a:t>
            </a:r>
            <a:r>
              <a:rPr lang="en-US" sz="2400" dirty="0" err="1"/>
              <a:t>capacitados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temas</a:t>
            </a:r>
            <a:r>
              <a:rPr lang="en-US" sz="2400" dirty="0"/>
              <a:t> de </a:t>
            </a:r>
            <a:r>
              <a:rPr lang="en-US" sz="2400" dirty="0" err="1"/>
              <a:t>paz</a:t>
            </a:r>
            <a:r>
              <a:rPr lang="en-US" sz="2400" dirty="0"/>
              <a:t> y </a:t>
            </a:r>
            <a:r>
              <a:rPr lang="en-US" sz="2400" dirty="0" err="1"/>
              <a:t>prevensión</a:t>
            </a:r>
            <a:r>
              <a:rPr lang="en-US" sz="2400" dirty="0"/>
              <a:t> de </a:t>
            </a:r>
            <a:r>
              <a:rPr lang="en-US" sz="2400" dirty="0" err="1"/>
              <a:t>conflictos</a:t>
            </a:r>
            <a:endParaRPr lang="en-US" sz="2400" dirty="0"/>
          </a:p>
          <a:p>
            <a:pPr>
              <a:buClr>
                <a:srgbClr val="7F7F7F"/>
              </a:buClr>
              <a:buSzPts val="1100"/>
            </a:pPr>
            <a:endParaRPr lang="en-US" sz="2400" dirty="0"/>
          </a:p>
          <a:p>
            <a:pPr>
              <a:buClr>
                <a:srgbClr val="7F7F7F"/>
              </a:buClr>
              <a:buSzPts val="1100"/>
            </a:pPr>
            <a:r>
              <a:rPr lang="en-US" sz="2400" dirty="0"/>
              <a:t>- 80 </a:t>
            </a:r>
            <a:r>
              <a:rPr lang="en-US" sz="2400" dirty="0" err="1"/>
              <a:t>niños</a:t>
            </a:r>
            <a:r>
              <a:rPr lang="en-US" sz="2400" dirty="0"/>
              <a:t> </a:t>
            </a:r>
            <a:r>
              <a:rPr lang="en-US" sz="2400" dirty="0" err="1"/>
              <a:t>atendidos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temas</a:t>
            </a:r>
            <a:r>
              <a:rPr lang="en-US" sz="2400" dirty="0"/>
              <a:t> de </a:t>
            </a:r>
            <a:r>
              <a:rPr lang="en-US" sz="2400" dirty="0" err="1"/>
              <a:t>salud</a:t>
            </a:r>
            <a:r>
              <a:rPr lang="en-US" sz="2400" dirty="0"/>
              <a:t> y </a:t>
            </a:r>
            <a:r>
              <a:rPr lang="en-US" sz="2400" dirty="0" err="1"/>
              <a:t>apoyo</a:t>
            </a:r>
            <a:r>
              <a:rPr lang="en-US" sz="2400" dirty="0"/>
              <a:t> </a:t>
            </a:r>
            <a:r>
              <a:rPr lang="en-US" sz="2400" dirty="0" err="1"/>
              <a:t>psicológico</a:t>
            </a:r>
            <a:r>
              <a:rPr lang="en-US" sz="2400" dirty="0"/>
              <a:t>. </a:t>
            </a:r>
          </a:p>
          <a:p>
            <a:pPr>
              <a:buClr>
                <a:srgbClr val="7F7F7F"/>
              </a:buClr>
              <a:buSzPts val="1100"/>
            </a:pPr>
            <a:endParaRPr lang="en-US" sz="2400" dirty="0"/>
          </a:p>
          <a:p>
            <a:pPr>
              <a:buClr>
                <a:srgbClr val="7F7F7F"/>
              </a:buClr>
              <a:buSzPts val="1100"/>
            </a:pPr>
            <a:r>
              <a:rPr lang="en-US" sz="2400" dirty="0"/>
              <a:t>- Taller de Carpinteria </a:t>
            </a:r>
            <a:r>
              <a:rPr lang="en-US" sz="2400" dirty="0" err="1"/>
              <a:t>instalado</a:t>
            </a:r>
            <a:r>
              <a:rPr lang="en-US" sz="2400" dirty="0"/>
              <a:t> y </a:t>
            </a:r>
            <a:r>
              <a:rPr lang="en-US" sz="2400" dirty="0" err="1"/>
              <a:t>adolescentes</a:t>
            </a:r>
            <a:r>
              <a:rPr lang="en-US" sz="2400" dirty="0"/>
              <a:t> </a:t>
            </a:r>
            <a:r>
              <a:rPr lang="en-US" sz="2400" dirty="0" err="1"/>
              <a:t>capacitados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oficio</a:t>
            </a:r>
            <a:r>
              <a:rPr lang="en-US" sz="2400" dirty="0"/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oboto"/>
              <a:buNone/>
            </a:pPr>
            <a:endParaRPr sz="32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l="6856" t="80520" r="6987" b="7198"/>
          <a:stretch/>
        </p:blipFill>
        <p:spPr>
          <a:xfrm>
            <a:off x="2557423" y="560549"/>
            <a:ext cx="2749595" cy="2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725" y="6072557"/>
            <a:ext cx="3456250" cy="47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 r="5096" b="20217"/>
          <a:stretch/>
        </p:blipFill>
        <p:spPr>
          <a:xfrm>
            <a:off x="0" y="0"/>
            <a:ext cx="2448876" cy="1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D:\Consultoría_AMAZONÍA\Fotos_Miski Huasi\DSC_0290.JPG">
            <a:extLst>
              <a:ext uri="{FF2B5EF4-FFF2-40B4-BE49-F238E27FC236}">
                <a16:creationId xmlns:a16="http://schemas.microsoft.com/office/drawing/2014/main" id="{2155151C-534E-1C8E-EBF7-78594C75016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9"/>
          <a:stretch/>
        </p:blipFill>
        <p:spPr bwMode="auto">
          <a:xfrm>
            <a:off x="6528048" y="1817673"/>
            <a:ext cx="5630405" cy="3986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B0AEA5C-CCE8-3B82-DEC5-372DD170FA0D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r="13317"/>
          <a:stretch>
            <a:fillRect/>
          </a:stretch>
        </p:blipFill>
        <p:spPr bwMode="auto">
          <a:xfrm>
            <a:off x="-1" y="0"/>
            <a:ext cx="7555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97;p4">
            <a:extLst>
              <a:ext uri="{FF2B5EF4-FFF2-40B4-BE49-F238E27FC236}">
                <a16:creationId xmlns:a16="http://schemas.microsoft.com/office/drawing/2014/main" id="{EECFCB86-6AF4-53DB-1819-8E005D675D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224" y="836712"/>
            <a:ext cx="3456250" cy="4792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103BA81-0E55-23D9-138F-169ABE6B1ED8}"/>
              </a:ext>
            </a:extLst>
          </p:cNvPr>
          <p:cNvSpPr txBox="1"/>
          <p:nvPr/>
        </p:nvSpPr>
        <p:spPr>
          <a:xfrm>
            <a:off x="8112224" y="5559623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BO" sz="54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0683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4_Office Theme">
  <a:themeElements>
    <a:clrScheme name="Custom 267">
      <a:dk1>
        <a:srgbClr val="3F3F3F"/>
      </a:dk1>
      <a:lt1>
        <a:srgbClr val="FFFFFF"/>
      </a:lt1>
      <a:dk2>
        <a:srgbClr val="595959"/>
      </a:dk2>
      <a:lt2>
        <a:srgbClr val="F2F2F2"/>
      </a:lt2>
      <a:accent1>
        <a:srgbClr val="E66A04"/>
      </a:accent1>
      <a:accent2>
        <a:srgbClr val="D4B706"/>
      </a:accent2>
      <a:accent3>
        <a:srgbClr val="7F7F7F"/>
      </a:accent3>
      <a:accent4>
        <a:srgbClr val="7F7F7F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278</Words>
  <Application>Microsoft Macintosh PowerPoint</Application>
  <PresentationFormat>Panorámica</PresentationFormat>
  <Paragraphs>36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Raleway Black</vt:lpstr>
      <vt:lpstr>Roboto</vt:lpstr>
      <vt:lpstr>Office Theme</vt:lpstr>
      <vt:lpstr>2_Office Theme</vt:lpstr>
      <vt:lpstr>6_Office Theme</vt:lpstr>
      <vt:lpstr>24_Office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Luciano</dc:creator>
  <cp:lastModifiedBy>Nicolas Zalles</cp:lastModifiedBy>
  <cp:revision>14</cp:revision>
  <dcterms:modified xsi:type="dcterms:W3CDTF">2023-08-22T03:22:00Z</dcterms:modified>
</cp:coreProperties>
</file>