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</p:sldIdLst>
  <p:sldSz cx="12190413" cy="6859588"/>
  <p:notesSz cx="6858000" cy="9144000"/>
  <p:defaultTextStyle>
    <a:defPPr>
      <a:defRPr lang="en-US"/>
    </a:defPPr>
    <a:lvl1pPr marL="0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251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8502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2753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700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125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5505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09756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4007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6904"/>
    <a:srgbClr val="FC4810"/>
    <a:srgbClr val="0000CC"/>
    <a:srgbClr val="000099"/>
    <a:srgbClr val="6600FF"/>
    <a:srgbClr val="2A04CC"/>
    <a:srgbClr val="ED5501"/>
    <a:srgbClr val="BD33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74"/>
  </p:normalViewPr>
  <p:slideViewPr>
    <p:cSldViewPr>
      <p:cViewPr varScale="1">
        <p:scale>
          <a:sx n="102" d="100"/>
          <a:sy n="102" d="100"/>
        </p:scale>
        <p:origin x="192" y="552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281" y="2130919"/>
            <a:ext cx="10361851" cy="147036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562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2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4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FB201-570A-4957-A623-D4AB1CFA1AF2}" type="datetimeFigureOut">
              <a:rPr lang="en-US" smtClean="0"/>
              <a:t>8/21/23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9891B-84B3-4626-B437-04B11FF528D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410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FB201-570A-4957-A623-D4AB1CFA1AF2}" type="datetimeFigureOut">
              <a:rPr lang="en-US" smtClean="0"/>
              <a:t>8/21/23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9891B-84B3-4626-B437-04B11FF528D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722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8049" y="274702"/>
            <a:ext cx="2742843" cy="585288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521" y="274702"/>
            <a:ext cx="8025355" cy="585288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FB201-570A-4957-A623-D4AB1CFA1AF2}" type="datetimeFigureOut">
              <a:rPr lang="en-US" smtClean="0"/>
              <a:t>8/21/23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9891B-84B3-4626-B437-04B11FF528D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39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FB201-570A-4957-A623-D4AB1CFA1AF2}" type="datetimeFigureOut">
              <a:rPr lang="en-US" smtClean="0"/>
              <a:t>8/21/23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9891B-84B3-4626-B437-04B11FF528D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162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2959" y="4407921"/>
            <a:ext cx="10361851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2959" y="2907387"/>
            <a:ext cx="10361851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25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50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75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70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125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550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975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400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FB201-570A-4957-A623-D4AB1CFA1AF2}" type="datetimeFigureOut">
              <a:rPr lang="en-US" smtClean="0"/>
              <a:t>8/21/23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9891B-84B3-4626-B437-04B11FF528D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131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521" y="1600571"/>
            <a:ext cx="5384099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6793" y="1600571"/>
            <a:ext cx="5384099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FB201-570A-4957-A623-D4AB1CFA1AF2}" type="datetimeFigureOut">
              <a:rPr lang="en-US" smtClean="0"/>
              <a:t>8/21/23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9891B-84B3-4626-B437-04B11FF528D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286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521" y="1535469"/>
            <a:ext cx="5386216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251" indent="0">
              <a:buNone/>
              <a:defRPr sz="2400" b="1"/>
            </a:lvl2pPr>
            <a:lvl3pPr marL="1088502" indent="0">
              <a:buNone/>
              <a:defRPr sz="2100" b="1"/>
            </a:lvl3pPr>
            <a:lvl4pPr marL="1632753" indent="0">
              <a:buNone/>
              <a:defRPr sz="1900" b="1"/>
            </a:lvl4pPr>
            <a:lvl5pPr marL="2177004" indent="0">
              <a:buNone/>
              <a:defRPr sz="1900" b="1"/>
            </a:lvl5pPr>
            <a:lvl6pPr marL="2721254" indent="0">
              <a:buNone/>
              <a:defRPr sz="1900" b="1"/>
            </a:lvl6pPr>
            <a:lvl7pPr marL="3265505" indent="0">
              <a:buNone/>
              <a:defRPr sz="1900" b="1"/>
            </a:lvl7pPr>
            <a:lvl8pPr marL="3809756" indent="0">
              <a:buNone/>
              <a:defRPr sz="1900" b="1"/>
            </a:lvl8pPr>
            <a:lvl9pPr marL="4354007" indent="0">
              <a:buNone/>
              <a:defRPr sz="19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521" y="2175379"/>
            <a:ext cx="5386216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2561" y="1535469"/>
            <a:ext cx="5388332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251" indent="0">
              <a:buNone/>
              <a:defRPr sz="2400" b="1"/>
            </a:lvl2pPr>
            <a:lvl3pPr marL="1088502" indent="0">
              <a:buNone/>
              <a:defRPr sz="2100" b="1"/>
            </a:lvl3pPr>
            <a:lvl4pPr marL="1632753" indent="0">
              <a:buNone/>
              <a:defRPr sz="1900" b="1"/>
            </a:lvl4pPr>
            <a:lvl5pPr marL="2177004" indent="0">
              <a:buNone/>
              <a:defRPr sz="1900" b="1"/>
            </a:lvl5pPr>
            <a:lvl6pPr marL="2721254" indent="0">
              <a:buNone/>
              <a:defRPr sz="1900" b="1"/>
            </a:lvl6pPr>
            <a:lvl7pPr marL="3265505" indent="0">
              <a:buNone/>
              <a:defRPr sz="1900" b="1"/>
            </a:lvl7pPr>
            <a:lvl8pPr marL="3809756" indent="0">
              <a:buNone/>
              <a:defRPr sz="1900" b="1"/>
            </a:lvl8pPr>
            <a:lvl9pPr marL="4354007" indent="0">
              <a:buNone/>
              <a:defRPr sz="19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2561" y="2175379"/>
            <a:ext cx="5388332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FB201-570A-4957-A623-D4AB1CFA1AF2}" type="datetimeFigureOut">
              <a:rPr lang="en-US" smtClean="0"/>
              <a:t>8/21/23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9891B-84B3-4626-B437-04B11FF528D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36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FB201-570A-4957-A623-D4AB1CFA1AF2}" type="datetimeFigureOut">
              <a:rPr lang="en-US" smtClean="0"/>
              <a:t>8/21/23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9891B-84B3-4626-B437-04B11FF528D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76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FB201-570A-4957-A623-D4AB1CFA1AF2}" type="datetimeFigureOut">
              <a:rPr lang="en-US" smtClean="0"/>
              <a:t>8/21/23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9891B-84B3-4626-B437-04B11FF528D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918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521" y="273113"/>
            <a:ext cx="4010562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113" y="273114"/>
            <a:ext cx="6814779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521" y="1435433"/>
            <a:ext cx="4010562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251" indent="0">
              <a:buNone/>
              <a:defRPr sz="1400"/>
            </a:lvl2pPr>
            <a:lvl3pPr marL="1088502" indent="0">
              <a:buNone/>
              <a:defRPr sz="1200"/>
            </a:lvl3pPr>
            <a:lvl4pPr marL="1632753" indent="0">
              <a:buNone/>
              <a:defRPr sz="1100"/>
            </a:lvl4pPr>
            <a:lvl5pPr marL="2177004" indent="0">
              <a:buNone/>
              <a:defRPr sz="1100"/>
            </a:lvl5pPr>
            <a:lvl6pPr marL="2721254" indent="0">
              <a:buNone/>
              <a:defRPr sz="1100"/>
            </a:lvl6pPr>
            <a:lvl7pPr marL="3265505" indent="0">
              <a:buNone/>
              <a:defRPr sz="1100"/>
            </a:lvl7pPr>
            <a:lvl8pPr marL="3809756" indent="0">
              <a:buNone/>
              <a:defRPr sz="1100"/>
            </a:lvl8pPr>
            <a:lvl9pPr marL="4354007" indent="0">
              <a:buNone/>
              <a:defRPr sz="11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FB201-570A-4957-A623-D4AB1CFA1AF2}" type="datetimeFigureOut">
              <a:rPr lang="en-US" smtClean="0"/>
              <a:t>8/21/23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9891B-84B3-4626-B437-04B11FF528D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048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406" y="4801712"/>
            <a:ext cx="731424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406" y="612917"/>
            <a:ext cx="731424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251" indent="0">
              <a:buNone/>
              <a:defRPr sz="3300"/>
            </a:lvl2pPr>
            <a:lvl3pPr marL="1088502" indent="0">
              <a:buNone/>
              <a:defRPr sz="2900"/>
            </a:lvl3pPr>
            <a:lvl4pPr marL="1632753" indent="0">
              <a:buNone/>
              <a:defRPr sz="2400"/>
            </a:lvl4pPr>
            <a:lvl5pPr marL="2177004" indent="0">
              <a:buNone/>
              <a:defRPr sz="2400"/>
            </a:lvl5pPr>
            <a:lvl6pPr marL="2721254" indent="0">
              <a:buNone/>
              <a:defRPr sz="2400"/>
            </a:lvl6pPr>
            <a:lvl7pPr marL="3265505" indent="0">
              <a:buNone/>
              <a:defRPr sz="2400"/>
            </a:lvl7pPr>
            <a:lvl8pPr marL="3809756" indent="0">
              <a:buNone/>
              <a:defRPr sz="2400"/>
            </a:lvl8pPr>
            <a:lvl9pPr marL="4354007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406" y="5368581"/>
            <a:ext cx="731424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251" indent="0">
              <a:buNone/>
              <a:defRPr sz="1400"/>
            </a:lvl2pPr>
            <a:lvl3pPr marL="1088502" indent="0">
              <a:buNone/>
              <a:defRPr sz="1200"/>
            </a:lvl3pPr>
            <a:lvl4pPr marL="1632753" indent="0">
              <a:buNone/>
              <a:defRPr sz="1100"/>
            </a:lvl4pPr>
            <a:lvl5pPr marL="2177004" indent="0">
              <a:buNone/>
              <a:defRPr sz="1100"/>
            </a:lvl5pPr>
            <a:lvl6pPr marL="2721254" indent="0">
              <a:buNone/>
              <a:defRPr sz="1100"/>
            </a:lvl6pPr>
            <a:lvl7pPr marL="3265505" indent="0">
              <a:buNone/>
              <a:defRPr sz="1100"/>
            </a:lvl7pPr>
            <a:lvl8pPr marL="3809756" indent="0">
              <a:buNone/>
              <a:defRPr sz="1100"/>
            </a:lvl8pPr>
            <a:lvl9pPr marL="4354007" indent="0">
              <a:buNone/>
              <a:defRPr sz="11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FB201-570A-4957-A623-D4AB1CFA1AF2}" type="datetimeFigureOut">
              <a:rPr lang="en-US" smtClean="0"/>
              <a:t>8/21/23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9891B-84B3-4626-B437-04B11FF528D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124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  <a:prstGeom prst="rect">
            <a:avLst/>
          </a:prstGeom>
        </p:spPr>
        <p:txBody>
          <a:bodyPr vert="horz" lIns="108850" tIns="54425" rIns="108850" bIns="54425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521" y="1600571"/>
            <a:ext cx="10971372" cy="4527011"/>
          </a:xfrm>
          <a:prstGeom prst="rect">
            <a:avLst/>
          </a:prstGeom>
        </p:spPr>
        <p:txBody>
          <a:bodyPr vert="horz" lIns="108850" tIns="54425" rIns="108850" bIns="54425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521" y="6357822"/>
            <a:ext cx="2844430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FB201-570A-4957-A623-D4AB1CFA1AF2}" type="datetimeFigureOut">
              <a:rPr lang="en-US" smtClean="0"/>
              <a:t>8/21/23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058" y="6357822"/>
            <a:ext cx="3860297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6463" y="6357822"/>
            <a:ext cx="2844430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9891B-84B3-4626-B437-04B11FF528D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346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88502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188" indent="-408188" algn="l" defTabSz="1088502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408" indent="-340157" algn="l" defTabSz="1088502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627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878" indent="-272125" algn="l" defTabSz="1088502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129" indent="-272125" algn="l" defTabSz="1088502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380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631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882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6132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251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502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753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00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25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505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756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007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microsoft.com/office/2007/relationships/hdphoto" Target="../media/hdphoto1.wdp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em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microsoft.com/office/2007/relationships/hdphoto" Target="../media/hdphoto1.wdp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microsoft.com/office/2007/relationships/hdphoto" Target="../media/hdphoto1.wdp"/><Relationship Id="rId7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3.png"/><Relationship Id="rId10" Type="http://schemas.openxmlformats.org/officeDocument/2006/relationships/image" Target="../media/image19.jpeg"/><Relationship Id="rId4" Type="http://schemas.openxmlformats.org/officeDocument/2006/relationships/image" Target="../media/image2.png"/><Relationship Id="rId9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guie\Documents\Rotary Club Sirari\Starkey\fotos\36652559_10215651090966811_5909526763347640320_n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"/>
                    </a14:imgEffect>
                    <a14:imgEffect>
                      <a14:colorTemperature colorTemp="525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533"/>
            <a:ext cx="12190413" cy="6878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Google Shape;41;p1"/>
          <p:cNvSpPr txBox="1"/>
          <p:nvPr/>
        </p:nvSpPr>
        <p:spPr>
          <a:xfrm>
            <a:off x="1" y="1721372"/>
            <a:ext cx="12224895" cy="4948781"/>
          </a:xfrm>
          <a:prstGeom prst="rect">
            <a:avLst/>
          </a:prstGeom>
          <a:solidFill>
            <a:srgbClr val="FC4810">
              <a:alpha val="59000"/>
            </a:srgbClr>
          </a:solidFill>
          <a:ln>
            <a:noFill/>
          </a:ln>
        </p:spPr>
        <p:txBody>
          <a:bodyPr spcFirstLastPara="1" wrap="square" lIns="108832" tIns="54401" rIns="108832" bIns="54401" anchor="ctr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endParaRPr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" name="Google Shape;45;p1"/>
          <p:cNvSpPr txBox="1"/>
          <p:nvPr/>
        </p:nvSpPr>
        <p:spPr>
          <a:xfrm>
            <a:off x="253458" y="3515421"/>
            <a:ext cx="11523940" cy="3018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32" tIns="54401" rIns="108832" bIns="54401" anchor="t" anchorCtr="0">
            <a:spAutoFit/>
          </a:bodyPr>
          <a:lstStyle/>
          <a:p>
            <a:pPr>
              <a:lnSpc>
                <a:spcPct val="150000"/>
              </a:lnSpc>
              <a:buClr>
                <a:srgbClr val="000000"/>
              </a:buClr>
              <a:buSzPts val="1800"/>
            </a:pPr>
            <a:r>
              <a:rPr lang="en-US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Ubicación del proyecto:</a:t>
            </a:r>
            <a:r>
              <a:rPr lang="en-US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	Santa Cruz, Bolivia</a:t>
            </a:r>
            <a:endParaRPr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lnSpc>
                <a:spcPct val="150000"/>
              </a:lnSpc>
              <a:buClr>
                <a:srgbClr val="000000"/>
              </a:buClr>
              <a:buSzPts val="1800"/>
            </a:pPr>
            <a:r>
              <a:rPr lang="en-US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Rotary Club sponsor local:</a:t>
            </a:r>
            <a:r>
              <a:rPr lang="en-US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>
              <a:lnSpc>
                <a:spcPct val="150000"/>
              </a:lnSpc>
              <a:buClr>
                <a:srgbClr val="000000"/>
              </a:buClr>
              <a:buSzPts val="1800"/>
            </a:pPr>
            <a:r>
              <a:rPr lang="en-US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Sirari</a:t>
            </a:r>
            <a:r>
              <a:rPr lang="en-US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Saó y Obispo Santistevan</a:t>
            </a:r>
            <a:endParaRPr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lnSpc>
                <a:spcPct val="150000"/>
              </a:lnSpc>
              <a:buClr>
                <a:srgbClr val="FFFFFF"/>
              </a:buClr>
              <a:buSzPts val="1100"/>
            </a:pPr>
            <a:r>
              <a:rPr lang="en-US" b="1" dirty="0">
                <a:solidFill>
                  <a:srgbClr val="FFFFFF"/>
                </a:solidFill>
              </a:rPr>
              <a:t>Á</a:t>
            </a:r>
            <a:r>
              <a:rPr lang="en-US" b="1" dirty="0">
                <a:solidFill>
                  <a:srgbClr val="FFFFFF"/>
                </a:solidFill>
                <a:sym typeface="Arial"/>
              </a:rPr>
              <a:t>reas </a:t>
            </a:r>
            <a:r>
              <a:rPr lang="en-US" b="1" dirty="0">
                <a:solidFill>
                  <a:srgbClr val="FFFFFF"/>
                </a:solidFill>
              </a:rPr>
              <a:t>de interés</a:t>
            </a:r>
            <a:r>
              <a:rPr lang="en-US" b="1" dirty="0">
                <a:solidFill>
                  <a:srgbClr val="FFFFFF"/>
                </a:solidFill>
                <a:sym typeface="Arial"/>
              </a:rPr>
              <a:t>:	</a:t>
            </a:r>
            <a:br>
              <a:rPr lang="en-US" b="1" dirty="0">
                <a:solidFill>
                  <a:srgbClr val="FFFFFF"/>
                </a:solidFill>
                <a:sym typeface="Arial"/>
              </a:rPr>
            </a:br>
            <a:r>
              <a:rPr lang="en-US" b="1" dirty="0">
                <a:solidFill>
                  <a:srgbClr val="FFFFFF"/>
                </a:solidFill>
                <a:sym typeface="Arial"/>
              </a:rPr>
              <a:t>	</a:t>
            </a:r>
            <a:r>
              <a:rPr lang="en-US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Prevención</a:t>
            </a:r>
            <a:r>
              <a:rPr lang="en-US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y Tratamiento de enfermedades </a:t>
            </a:r>
          </a:p>
          <a:p>
            <a:pPr>
              <a:lnSpc>
                <a:spcPct val="150000"/>
              </a:lnSpc>
              <a:buClr>
                <a:srgbClr val="FFFFFF"/>
              </a:buClr>
              <a:buSzPts val="1100"/>
            </a:pPr>
            <a:r>
              <a:rPr lang="en-US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Alfabetización</a:t>
            </a:r>
            <a:r>
              <a:rPr lang="en-US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y Educación Básica</a:t>
            </a:r>
            <a:endParaRPr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53457" y="2014061"/>
            <a:ext cx="11683497" cy="771633"/>
          </a:xfrm>
          <a:prstGeom prst="rect">
            <a:avLst/>
          </a:prstGeom>
          <a:noFill/>
        </p:spPr>
        <p:txBody>
          <a:bodyPr wrap="square" lIns="108850" tIns="54425" rIns="108850" bIns="54425" rtlCol="0">
            <a:spAutoFit/>
          </a:bodyPr>
          <a:lstStyle/>
          <a:p>
            <a:pPr lvl="0"/>
            <a:r>
              <a:rPr lang="en-US" sz="43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ROTARY: SONIDOS DE ESPERANZA</a:t>
            </a:r>
            <a:endParaRPr lang="en-US" sz="4300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43;p1"/>
          <p:cNvSpPr txBox="1"/>
          <p:nvPr/>
        </p:nvSpPr>
        <p:spPr>
          <a:xfrm>
            <a:off x="253457" y="2945866"/>
            <a:ext cx="7632276" cy="556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32" tIns="54401" rIns="108832" bIns="54401" anchor="t" anchorCtr="0">
            <a:spAutoFit/>
          </a:bodyPr>
          <a:lstStyle/>
          <a:p>
            <a:pPr>
              <a:buClr>
                <a:srgbClr val="FFFFFF"/>
              </a:buClr>
              <a:buSzPts val="1600"/>
            </a:pPr>
            <a:r>
              <a:rPr lang="en-US" sz="2900" i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Proyecto Interclubes</a:t>
            </a:r>
            <a:endParaRPr sz="2600" i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" name="Google Shape;57;p2"/>
          <p:cNvPicPr preferRelativeResize="0"/>
          <p:nvPr/>
        </p:nvPicPr>
        <p:blipFill rotWithShape="1">
          <a:blip r:embed="rId4">
            <a:alphaModFix/>
          </a:blip>
          <a:srcRect r="5096" b="20217"/>
          <a:stretch/>
        </p:blipFill>
        <p:spPr>
          <a:xfrm>
            <a:off x="-30360" y="-18533"/>
            <a:ext cx="2448876" cy="1459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58;p2"/>
          <p:cNvPicPr preferRelativeResize="0"/>
          <p:nvPr/>
        </p:nvPicPr>
        <p:blipFill rotWithShape="1">
          <a:blip r:embed="rId4">
            <a:alphaModFix/>
          </a:blip>
          <a:srcRect l="6856" t="80520" r="6987" b="7198"/>
          <a:stretch/>
        </p:blipFill>
        <p:spPr>
          <a:xfrm>
            <a:off x="2710830" y="572166"/>
            <a:ext cx="2749595" cy="277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62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08532" y="422229"/>
            <a:ext cx="4717054" cy="654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2" descr="C:\Users\maguie\Documents\Rotary Club Sirari\Starkey\fotos\26904197_10214255225511047_9124607379620227527_n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92"/>
          <a:stretch/>
        </p:blipFill>
        <p:spPr bwMode="auto">
          <a:xfrm>
            <a:off x="6809356" y="2781411"/>
            <a:ext cx="4968042" cy="3740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1204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maguie\Documents\Rotary Club Sirari\Starkey\fotos\36652559_10215651090966811_5909526763347640320_n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"/>
                    </a14:imgEffect>
                    <a14:imgEffect>
                      <a14:colorTemperature colorTemp="525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533"/>
            <a:ext cx="12190413" cy="6878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Google Shape;57;p2"/>
          <p:cNvPicPr preferRelativeResize="0"/>
          <p:nvPr/>
        </p:nvPicPr>
        <p:blipFill rotWithShape="1">
          <a:blip r:embed="rId4">
            <a:alphaModFix/>
          </a:blip>
          <a:srcRect r="5096" b="20217"/>
          <a:stretch/>
        </p:blipFill>
        <p:spPr>
          <a:xfrm>
            <a:off x="-30360" y="-18533"/>
            <a:ext cx="2448876" cy="1459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58;p2"/>
          <p:cNvPicPr preferRelativeResize="0"/>
          <p:nvPr/>
        </p:nvPicPr>
        <p:blipFill rotWithShape="1">
          <a:blip r:embed="rId4">
            <a:alphaModFix/>
          </a:blip>
          <a:srcRect l="6856" t="80520" r="6987" b="7198"/>
          <a:stretch/>
        </p:blipFill>
        <p:spPr>
          <a:xfrm>
            <a:off x="2710830" y="572166"/>
            <a:ext cx="2749595" cy="277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62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60234" y="6127226"/>
            <a:ext cx="3456250" cy="47926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61;p2"/>
          <p:cNvSpPr txBox="1"/>
          <p:nvPr/>
        </p:nvSpPr>
        <p:spPr>
          <a:xfrm>
            <a:off x="4190749" y="1435951"/>
            <a:ext cx="7835581" cy="5101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lvl="0" indent="-342900">
              <a:lnSpc>
                <a:spcPct val="150000"/>
              </a:lnSpc>
              <a:buClr>
                <a:srgbClr val="7F7F7F"/>
              </a:buClr>
              <a:buSzPts val="1100"/>
              <a:buFont typeface="Wingdings" pitchFamily="2" charset="2"/>
              <a:buChar char="Ø"/>
            </a:pPr>
            <a:r>
              <a:rPr lang="es-BO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Consiste en brindar un acceso </a:t>
            </a:r>
            <a:r>
              <a:rPr lang="es-BO" sz="2000" b="1" dirty="0">
                <a:solidFill>
                  <a:srgbClr val="E76904"/>
                </a:solidFill>
              </a:rPr>
              <a:t>equitativo</a:t>
            </a:r>
            <a:r>
              <a:rPr lang="es-BO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la educación básica escolar a niños, niñas y adolescentes con discapacidad auditiva; mediante la provisión de un aparato auditivo el estudiante logrará estar a la par que sus compañeros: conectarse con sus familiares, profesores y amigos, y sentirse seguros, felices y confiados, para desarrollar todo su potencial. </a:t>
            </a:r>
          </a:p>
          <a:p>
            <a:pPr marL="342900" lvl="0" indent="-342900">
              <a:lnSpc>
                <a:spcPct val="150000"/>
              </a:lnSpc>
              <a:buClr>
                <a:srgbClr val="7F7F7F"/>
              </a:buClr>
              <a:buSzPts val="1100"/>
              <a:buFont typeface="Wingdings" pitchFamily="2" charset="2"/>
              <a:buChar char="Ø"/>
            </a:pPr>
            <a:r>
              <a:rPr lang="es-BO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El proyecto contempla la capacitación de los estudiantes y sus familiares en el cuidado de los aparatos auditivos, así como abordar temas de </a:t>
            </a:r>
            <a:r>
              <a:rPr lang="es-BO" sz="2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bullying</a:t>
            </a:r>
            <a:r>
              <a:rPr lang="es-BO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inclusión, equidad y respeto en el entorno escolar y familiar.</a:t>
            </a:r>
          </a:p>
          <a:p>
            <a:pPr marL="342900" lvl="0" indent="-342900">
              <a:lnSpc>
                <a:spcPct val="150000"/>
              </a:lnSpc>
              <a:buClr>
                <a:srgbClr val="7F7F7F"/>
              </a:buClr>
              <a:buSzPts val="1100"/>
              <a:buFont typeface="Wingdings" pitchFamily="2" charset="2"/>
              <a:buChar char="Ø"/>
            </a:pPr>
            <a:endParaRPr sz="17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55;p2"/>
          <p:cNvSpPr txBox="1"/>
          <p:nvPr/>
        </p:nvSpPr>
        <p:spPr>
          <a:xfrm>
            <a:off x="5442684" y="356064"/>
            <a:ext cx="6727523" cy="710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32" tIns="54401" rIns="108832" bIns="54401" anchor="t" anchorCtr="0">
            <a:spAutoFit/>
          </a:bodyPr>
          <a:lstStyle/>
          <a:p>
            <a:pPr algn="ctr">
              <a:buClr>
                <a:schemeClr val="dk1"/>
              </a:buClr>
              <a:buSzPts val="2800"/>
            </a:pPr>
            <a:r>
              <a:rPr lang="es-AR" sz="3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Objetivos </a:t>
            </a:r>
            <a:r>
              <a:rPr lang="en-US" sz="3900" b="1" dirty="0">
                <a:solidFill>
                  <a:srgbClr val="FC4810"/>
                </a:solidFill>
                <a:latin typeface="Arial Black"/>
                <a:ea typeface="Arial Black"/>
                <a:cs typeface="Arial Black"/>
                <a:sym typeface="Arial Black"/>
              </a:rPr>
              <a:t>Principales</a:t>
            </a:r>
            <a:endParaRPr sz="3900" b="1" dirty="0">
              <a:solidFill>
                <a:srgbClr val="FC481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9" name="Picture 2" descr="C:\Users\maguie\Documents\Rotary Club Sirari\Starkey\fotos\19598551_10214255225031035_6520005480393495572_n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1" t="14703" r="5315" b="4607"/>
          <a:stretch/>
        </p:blipFill>
        <p:spPr bwMode="auto">
          <a:xfrm>
            <a:off x="358707" y="4108356"/>
            <a:ext cx="3441033" cy="2524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maguie\Documents\Rotary Club Sirari\Starkey\fotos\26904466_10214255226991084_762172651685608762_n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" r="1197"/>
          <a:stretch/>
        </p:blipFill>
        <p:spPr bwMode="auto">
          <a:xfrm>
            <a:off x="358707" y="1656794"/>
            <a:ext cx="3441033" cy="2350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4591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:\Users\maguie\Documents\Rotary Club Sirari\Starkey\fotos\36652559_10215651090966811_5909526763347640320_n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"/>
                    </a14:imgEffect>
                    <a14:imgEffect>
                      <a14:colorTemperature colorTemp="525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533"/>
            <a:ext cx="12190413" cy="6878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Google Shape;57;p2"/>
          <p:cNvPicPr preferRelativeResize="0"/>
          <p:nvPr/>
        </p:nvPicPr>
        <p:blipFill rotWithShape="1">
          <a:blip r:embed="rId4">
            <a:alphaModFix/>
          </a:blip>
          <a:srcRect r="5096" b="20217"/>
          <a:stretch/>
        </p:blipFill>
        <p:spPr>
          <a:xfrm>
            <a:off x="-30360" y="-18533"/>
            <a:ext cx="2448876" cy="1459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58;p2"/>
          <p:cNvPicPr preferRelativeResize="0"/>
          <p:nvPr/>
        </p:nvPicPr>
        <p:blipFill rotWithShape="1">
          <a:blip r:embed="rId4">
            <a:alphaModFix/>
          </a:blip>
          <a:srcRect l="6856" t="80520" r="6987" b="7198"/>
          <a:stretch/>
        </p:blipFill>
        <p:spPr>
          <a:xfrm>
            <a:off x="2710830" y="572166"/>
            <a:ext cx="2749595" cy="277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62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6557" y="6151550"/>
            <a:ext cx="3456250" cy="47926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72;p3"/>
          <p:cNvSpPr txBox="1"/>
          <p:nvPr/>
        </p:nvSpPr>
        <p:spPr>
          <a:xfrm>
            <a:off x="6488433" y="2017084"/>
            <a:ext cx="5515877" cy="45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lvl="0" indent="-342900" algn="just">
              <a:lnSpc>
                <a:spcPct val="150000"/>
              </a:lnSpc>
              <a:buClr>
                <a:srgbClr val="7F7F7F"/>
              </a:buClr>
              <a:buSzPts val="1100"/>
              <a:buFont typeface="+mj-lt"/>
              <a:buAutoNum type="arabicPeriod"/>
            </a:pPr>
            <a:r>
              <a:rPr lang="en-US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Identificar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Pacientes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buClr>
                <a:srgbClr val="7F7F7F"/>
              </a:buClr>
              <a:buSzPts val="1100"/>
              <a:buFont typeface="+mj-lt"/>
              <a:buAutoNum type="arabicPeriod"/>
            </a:pPr>
            <a:r>
              <a:rPr lang="en-US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Realizar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audiometrías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Clr>
                <a:srgbClr val="7F7F7F"/>
              </a:buClr>
              <a:buSzPts val="1100"/>
              <a:buFont typeface="+mj-lt"/>
              <a:buAutoNum type="arabicPeriod"/>
            </a:pPr>
            <a:r>
              <a:rPr lang="en-US" sz="1600" b="1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Seleccionar</a:t>
            </a:r>
            <a:r>
              <a:rPr lang="en-US" sz="1600" b="1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600" b="1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pacientes</a:t>
            </a:r>
            <a:endParaRPr lang="en-US" sz="1600" b="1" i="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342900" indent="-342900" algn="just">
              <a:lnSpc>
                <a:spcPct val="150000"/>
              </a:lnSpc>
              <a:buClr>
                <a:srgbClr val="7F7F7F"/>
              </a:buClr>
              <a:buSzPts val="1100"/>
              <a:buFont typeface="+mj-lt"/>
              <a:buAutoNum type="arabicPeriod"/>
            </a:pPr>
            <a:r>
              <a:rPr lang="en-US" sz="1600" b="1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Compra</a:t>
            </a:r>
            <a:r>
              <a:rPr lang="en-US" sz="1600" b="1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de </a:t>
            </a:r>
            <a:r>
              <a:rPr lang="en-US" sz="1600" b="1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los</a:t>
            </a:r>
            <a:r>
              <a:rPr lang="en-US" sz="1600" b="1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600" b="1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audífonos</a:t>
            </a:r>
            <a:r>
              <a:rPr lang="en-US" sz="1600" b="1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y </a:t>
            </a:r>
            <a:r>
              <a:rPr lang="en-US" sz="1600" b="1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pilas</a:t>
            </a:r>
            <a:endParaRPr lang="en-US" sz="1600" b="1" i="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342900" indent="-342900" algn="just">
              <a:lnSpc>
                <a:spcPct val="150000"/>
              </a:lnSpc>
              <a:buClr>
                <a:srgbClr val="7F7F7F"/>
              </a:buClr>
              <a:buSzPts val="1100"/>
              <a:buFont typeface="+mj-lt"/>
              <a:buAutoNum type="arabicPeriod"/>
            </a:pPr>
            <a:r>
              <a:rPr lang="en-US" sz="1600" b="1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Entrega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seguimiento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evaluaciones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periódicas</a:t>
            </a:r>
            <a:r>
              <a:rPr lang="en-US" sz="1600" b="1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.</a:t>
            </a:r>
          </a:p>
          <a:p>
            <a:pPr marL="342900" lvl="0" indent="-342900" algn="just">
              <a:lnSpc>
                <a:spcPct val="150000"/>
              </a:lnSpc>
              <a:buClr>
                <a:srgbClr val="7F7F7F"/>
              </a:buClr>
              <a:buSzPts val="1100"/>
              <a:buFont typeface="+mj-lt"/>
              <a:buAutoNum type="arabicPeriod"/>
            </a:pPr>
            <a:r>
              <a:rPr lang="en-US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Capacitar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sobre el manejo y cuidado de los audífonos a los niños, niñas y adolescentes, profesores, padres y/o tutores</a:t>
            </a:r>
            <a:r>
              <a:rPr lang="en-US" sz="1600" b="1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. </a:t>
            </a:r>
          </a:p>
          <a:p>
            <a:pPr marL="342900" lvl="0" indent="-342900" algn="just">
              <a:lnSpc>
                <a:spcPct val="150000"/>
              </a:lnSpc>
              <a:buClr>
                <a:srgbClr val="7F7F7F"/>
              </a:buClr>
              <a:buSzPts val="1100"/>
              <a:buFont typeface="+mj-lt"/>
              <a:buAutoNum type="arabicPeriod"/>
            </a:pPr>
            <a:r>
              <a:rPr lang="en-US" sz="1600" b="1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Realizar</a:t>
            </a:r>
            <a:r>
              <a:rPr lang="en-US" sz="1600" b="1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600" b="1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talleres</a:t>
            </a:r>
            <a:r>
              <a:rPr lang="en-US" sz="1600" b="1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600" b="1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sobre</a:t>
            </a:r>
            <a:r>
              <a:rPr lang="en-US" sz="1600" b="1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600" b="1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diversidad</a:t>
            </a:r>
            <a:r>
              <a:rPr lang="en-US" sz="1600" b="1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inclusion, bullying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y </a:t>
            </a:r>
            <a:r>
              <a:rPr lang="en-US" sz="1600" b="1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600" b="1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equidad</a:t>
            </a:r>
            <a:r>
              <a:rPr lang="en-US" sz="1600" b="1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para </a:t>
            </a:r>
            <a:r>
              <a:rPr lang="en-US" sz="1600" b="1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niños</a:t>
            </a:r>
            <a:r>
              <a:rPr lang="en-US" sz="1600" b="1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</a:t>
            </a:r>
            <a:r>
              <a:rPr lang="en-US" sz="1600" b="1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profesores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y padres de </a:t>
            </a:r>
            <a:r>
              <a:rPr lang="en-US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familia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. </a:t>
            </a:r>
          </a:p>
          <a:p>
            <a:pPr marL="342900" lvl="0" indent="-342900" algn="just">
              <a:lnSpc>
                <a:spcPct val="150000"/>
              </a:lnSpc>
              <a:buClr>
                <a:srgbClr val="7F7F7F"/>
              </a:buClr>
              <a:buSzPts val="1100"/>
              <a:buFont typeface="+mj-lt"/>
              <a:buAutoNum type="arabicPeriod"/>
            </a:pPr>
            <a:r>
              <a:rPr lang="en-US" sz="1600" b="1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Arreglo</a:t>
            </a:r>
            <a:r>
              <a:rPr lang="en-US" sz="1600" b="1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o </a:t>
            </a:r>
            <a:r>
              <a:rPr lang="en-US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r</a:t>
            </a:r>
            <a:r>
              <a:rPr lang="en-US" sz="1600" b="1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eposición</a:t>
            </a:r>
            <a:r>
              <a:rPr lang="en-US" sz="1600" b="1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del </a:t>
            </a:r>
            <a:r>
              <a:rPr lang="en-US" sz="1600" b="1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equipo</a:t>
            </a:r>
            <a:r>
              <a:rPr lang="en-US" sz="1600" b="1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600" b="1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en</a:t>
            </a:r>
            <a:r>
              <a:rPr lang="en-US" sz="1600" b="1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600" b="1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caso</a:t>
            </a:r>
            <a:r>
              <a:rPr lang="en-US" sz="1600" b="1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de </a:t>
            </a:r>
            <a:r>
              <a:rPr lang="en-US" sz="1600" b="1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falla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.</a:t>
            </a:r>
            <a:endParaRPr sz="1600" b="1" i="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pic>
        <p:nvPicPr>
          <p:cNvPr id="3074" name="Picture 2" descr="C:\Users\maguie\Documents\Rotary Club Sirari\Starkey\fotos\979713e9-daff-40b5-83e5-43bdfc70b74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3" t="21150" r="3195" b="10344"/>
          <a:stretch/>
        </p:blipFill>
        <p:spPr bwMode="auto">
          <a:xfrm>
            <a:off x="176852" y="2096050"/>
            <a:ext cx="3469710" cy="2661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Google Shape;55;p2"/>
          <p:cNvSpPr txBox="1"/>
          <p:nvPr/>
        </p:nvSpPr>
        <p:spPr>
          <a:xfrm>
            <a:off x="5807174" y="564974"/>
            <a:ext cx="6197137" cy="1310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32" tIns="54401" rIns="108832" bIns="54401" anchor="t" anchorCtr="0">
            <a:spAutoFit/>
          </a:bodyPr>
          <a:lstStyle/>
          <a:p>
            <a:pPr algn="ctr">
              <a:buClr>
                <a:schemeClr val="dk1"/>
              </a:buClr>
              <a:buSzPts val="2800"/>
            </a:pPr>
            <a:r>
              <a:rPr lang="es-AR" sz="3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Actividades del</a:t>
            </a:r>
            <a:r>
              <a:rPr lang="es-AR" sz="3900" b="1" dirty="0">
                <a:solidFill>
                  <a:srgbClr val="000099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3900" b="1" dirty="0">
                <a:solidFill>
                  <a:srgbClr val="FC4810"/>
                </a:solidFill>
                <a:latin typeface="Arial Black"/>
                <a:ea typeface="Arial Black"/>
                <a:cs typeface="Arial Black"/>
                <a:sym typeface="Arial Black"/>
              </a:rPr>
              <a:t>Proyecto</a:t>
            </a:r>
            <a:endParaRPr sz="3900" b="1" dirty="0">
              <a:solidFill>
                <a:srgbClr val="FC481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2" name="Picture 2" descr="C:\Users\BGP\Pictures\Agustín\Rotary Sirari\Starkey\Fotos\41284549-fefc-4db1-a9d8-03026a2b7d83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15" b="6587"/>
          <a:stretch/>
        </p:blipFill>
        <p:spPr bwMode="auto">
          <a:xfrm>
            <a:off x="3768307" y="3849578"/>
            <a:ext cx="2407901" cy="2517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7" descr="C:\Users\maguie\Documents\Rotary Club Sirari\Starkey\fotos\88949268_10158013994992094_9048737270735044608_n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51"/>
          <a:stretch/>
        </p:blipFill>
        <p:spPr bwMode="auto">
          <a:xfrm>
            <a:off x="3768307" y="927430"/>
            <a:ext cx="2403686" cy="2853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0991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maguie\Documents\Rotary Club Sirari\Starkey\fotos\36652559_10215651090966811_5909526763347640320_n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"/>
                    </a14:imgEffect>
                    <a14:imgEffect>
                      <a14:colorTemperature colorTemp="525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533"/>
            <a:ext cx="12190413" cy="6878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Google Shape;57;p2"/>
          <p:cNvPicPr preferRelativeResize="0"/>
          <p:nvPr/>
        </p:nvPicPr>
        <p:blipFill rotWithShape="1">
          <a:blip r:embed="rId4">
            <a:alphaModFix/>
          </a:blip>
          <a:srcRect r="5096" b="20217"/>
          <a:stretch/>
        </p:blipFill>
        <p:spPr>
          <a:xfrm>
            <a:off x="-30360" y="-18533"/>
            <a:ext cx="2448876" cy="1459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58;p2"/>
          <p:cNvPicPr preferRelativeResize="0"/>
          <p:nvPr/>
        </p:nvPicPr>
        <p:blipFill rotWithShape="1">
          <a:blip r:embed="rId4">
            <a:alphaModFix/>
          </a:blip>
          <a:srcRect l="6856" t="80520" r="6987" b="7198"/>
          <a:stretch/>
        </p:blipFill>
        <p:spPr>
          <a:xfrm>
            <a:off x="2710830" y="572166"/>
            <a:ext cx="2749595" cy="277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62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6557" y="6151550"/>
            <a:ext cx="3456250" cy="4792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Rectángulo"/>
          <p:cNvSpPr/>
          <p:nvPr/>
        </p:nvSpPr>
        <p:spPr>
          <a:xfrm>
            <a:off x="118542" y="2061642"/>
            <a:ext cx="504056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chemeClr val="accent3"/>
              </a:buClr>
              <a:buSzPts val="1100"/>
            </a:pPr>
            <a:r>
              <a:rPr lang="es-ES" sz="180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El presupuesto total para el proyecto es de                </a:t>
            </a:r>
            <a:r>
              <a:rPr lang="es-ES" sz="2400" b="1" i="0" u="none" strike="noStrike" cap="none" dirty="0">
                <a:solidFill>
                  <a:srgbClr val="E76904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$ 68.764,17.- </a:t>
            </a:r>
            <a:r>
              <a:rPr lang="es-ES" sz="180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tanto para </a:t>
            </a:r>
            <a:r>
              <a:rPr lang="es-E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la adquisición de los audífonos, suministros y taller de inclusión y equidad.</a:t>
            </a:r>
          </a:p>
        </p:txBody>
      </p:sp>
      <p:sp>
        <p:nvSpPr>
          <p:cNvPr id="22" name="Google Shape;55;p2"/>
          <p:cNvSpPr txBox="1"/>
          <p:nvPr/>
        </p:nvSpPr>
        <p:spPr>
          <a:xfrm>
            <a:off x="5272339" y="425314"/>
            <a:ext cx="6727523" cy="571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32" tIns="54401" rIns="108832" bIns="54401" anchor="t" anchorCtr="0">
            <a:spAutoFit/>
          </a:bodyPr>
          <a:lstStyle/>
          <a:p>
            <a:pPr algn="ctr">
              <a:buClr>
                <a:schemeClr val="dk1"/>
              </a:buClr>
              <a:buSzPts val="2800"/>
            </a:pPr>
            <a:r>
              <a:rPr lang="es-A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Presupuesto &amp;</a:t>
            </a:r>
            <a:r>
              <a:rPr lang="es-AR" sz="3000" b="1" dirty="0">
                <a:solidFill>
                  <a:srgbClr val="000099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3000" b="1" dirty="0">
                <a:solidFill>
                  <a:srgbClr val="FC4810"/>
                </a:solidFill>
                <a:latin typeface="Arial Black"/>
                <a:ea typeface="Arial Black"/>
                <a:cs typeface="Arial Black"/>
                <a:sym typeface="Arial Black"/>
              </a:rPr>
              <a:t>Financiación</a:t>
            </a:r>
            <a:endParaRPr sz="3000" b="1" dirty="0">
              <a:solidFill>
                <a:srgbClr val="FC481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478" y="964187"/>
            <a:ext cx="6683244" cy="577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Google Shape;91;p4">
            <a:extLst>
              <a:ext uri="{FF2B5EF4-FFF2-40B4-BE49-F238E27FC236}">
                <a16:creationId xmlns:a16="http://schemas.microsoft.com/office/drawing/2014/main" id="{7CCF2CEC-F346-AF42-C8EC-DB572A7B9CAE}"/>
              </a:ext>
            </a:extLst>
          </p:cNvPr>
          <p:cNvSpPr txBox="1"/>
          <p:nvPr/>
        </p:nvSpPr>
        <p:spPr>
          <a:xfrm>
            <a:off x="118542" y="4503926"/>
            <a:ext cx="4664679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dk2"/>
              </a:buClr>
              <a:buSzPts val="1600"/>
            </a:pPr>
            <a:r>
              <a:rPr lang="en-US" sz="2400" b="1" dirty="0">
                <a:solidFill>
                  <a:schemeClr val="dk2"/>
                </a:solidFill>
                <a:latin typeface="+mj-lt"/>
              </a:rPr>
              <a:t>Monto </a:t>
            </a:r>
            <a:r>
              <a:rPr lang="en-US" sz="2400" b="1" dirty="0" err="1">
                <a:solidFill>
                  <a:schemeClr val="dk2"/>
                </a:solidFill>
                <a:latin typeface="+mj-lt"/>
              </a:rPr>
              <a:t>requerido</a:t>
            </a:r>
            <a:r>
              <a:rPr lang="en-US" sz="2400" b="1" dirty="0">
                <a:solidFill>
                  <a:schemeClr val="dk2"/>
                </a:solidFill>
                <a:latin typeface="+mj-lt"/>
              </a:rPr>
              <a:t>:  </a:t>
            </a:r>
          </a:p>
          <a:p>
            <a:pPr>
              <a:buClr>
                <a:schemeClr val="dk2"/>
              </a:buClr>
              <a:buSzPts val="1600"/>
            </a:pPr>
            <a:r>
              <a:rPr lang="en-US" sz="3600" b="1" dirty="0">
                <a:solidFill>
                  <a:srgbClr val="E76904"/>
                </a:solidFill>
                <a:latin typeface="+mj-lt"/>
              </a:rPr>
              <a:t>USD </a:t>
            </a:r>
            <a:r>
              <a:rPr lang="es-BO" sz="3600" b="1" dirty="0">
                <a:solidFill>
                  <a:srgbClr val="E76904"/>
                </a:solidFill>
                <a:latin typeface="+mj-lt"/>
              </a:rPr>
              <a:t>63364.-</a:t>
            </a:r>
            <a:endParaRPr sz="3600" b="1" dirty="0">
              <a:solidFill>
                <a:srgbClr val="E76904"/>
              </a:solidFill>
              <a:latin typeface="+mj-lt"/>
            </a:endParaRPr>
          </a:p>
        </p:txBody>
      </p:sp>
      <p:sp>
        <p:nvSpPr>
          <p:cNvPr id="4" name="Google Shape;91;p4">
            <a:extLst>
              <a:ext uri="{FF2B5EF4-FFF2-40B4-BE49-F238E27FC236}">
                <a16:creationId xmlns:a16="http://schemas.microsoft.com/office/drawing/2014/main" id="{736D4126-14E6-AE6A-EB5B-3BC988C2F2D3}"/>
              </a:ext>
            </a:extLst>
          </p:cNvPr>
          <p:cNvSpPr txBox="1"/>
          <p:nvPr/>
        </p:nvSpPr>
        <p:spPr>
          <a:xfrm>
            <a:off x="118542" y="3346979"/>
            <a:ext cx="2774573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dk2"/>
              </a:buClr>
              <a:buSzPts val="1600"/>
            </a:pPr>
            <a:r>
              <a:rPr lang="en-US" sz="2400" b="1" dirty="0" err="1">
                <a:solidFill>
                  <a:schemeClr val="dk2"/>
                </a:solidFill>
                <a:latin typeface="+mj-lt"/>
              </a:rPr>
              <a:t>Aporte</a:t>
            </a:r>
            <a:r>
              <a:rPr lang="en-US" sz="2400" b="1" dirty="0">
                <a:solidFill>
                  <a:schemeClr val="dk2"/>
                </a:solidFill>
                <a:latin typeface="+mj-lt"/>
              </a:rPr>
              <a:t> Distrito:  </a:t>
            </a:r>
          </a:p>
          <a:p>
            <a:pPr>
              <a:buClr>
                <a:schemeClr val="dk2"/>
              </a:buClr>
              <a:buSzPts val="1600"/>
            </a:pPr>
            <a:r>
              <a:rPr lang="en-US" sz="3600" b="1" dirty="0">
                <a:solidFill>
                  <a:srgbClr val="E76904"/>
                </a:solidFill>
                <a:latin typeface="+mj-lt"/>
              </a:rPr>
              <a:t>FDD </a:t>
            </a:r>
            <a:r>
              <a:rPr lang="es-BO" sz="3600" b="1" dirty="0">
                <a:solidFill>
                  <a:srgbClr val="E76904"/>
                </a:solidFill>
                <a:latin typeface="+mj-lt"/>
              </a:rPr>
              <a:t>3000.-</a:t>
            </a:r>
            <a:endParaRPr sz="3600" b="1" dirty="0">
              <a:solidFill>
                <a:srgbClr val="E76904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54077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:\Users\maguie\Documents\Rotary Club Sirari\Starkey\fotos\36652559_10215651090966811_5909526763347640320_n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"/>
                    </a14:imgEffect>
                    <a14:imgEffect>
                      <a14:colorTemperature colorTemp="525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533"/>
            <a:ext cx="12190413" cy="6878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Google Shape;57;p2"/>
          <p:cNvPicPr preferRelativeResize="0"/>
          <p:nvPr/>
        </p:nvPicPr>
        <p:blipFill rotWithShape="1">
          <a:blip r:embed="rId4">
            <a:alphaModFix/>
          </a:blip>
          <a:srcRect r="5096" b="20217"/>
          <a:stretch/>
        </p:blipFill>
        <p:spPr>
          <a:xfrm>
            <a:off x="-30360" y="-18533"/>
            <a:ext cx="2448876" cy="1459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58;p2"/>
          <p:cNvPicPr preferRelativeResize="0"/>
          <p:nvPr/>
        </p:nvPicPr>
        <p:blipFill rotWithShape="1">
          <a:blip r:embed="rId4">
            <a:alphaModFix/>
          </a:blip>
          <a:srcRect l="6856" t="80520" r="6987" b="7198"/>
          <a:stretch/>
        </p:blipFill>
        <p:spPr>
          <a:xfrm>
            <a:off x="2710830" y="572166"/>
            <a:ext cx="2749595" cy="277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62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6557" y="6151550"/>
            <a:ext cx="3456250" cy="47926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105;p5"/>
          <p:cNvSpPr txBox="1"/>
          <p:nvPr/>
        </p:nvSpPr>
        <p:spPr>
          <a:xfrm>
            <a:off x="262558" y="2654793"/>
            <a:ext cx="2596570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Roboto"/>
              <a:buNone/>
            </a:pPr>
            <a:r>
              <a:rPr lang="en-US" sz="1600" b="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200 a 400 </a:t>
            </a:r>
            <a:r>
              <a:rPr lang="en-US" sz="1600" b="0" i="0" u="none" strike="noStrike" cap="none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niños</a:t>
            </a:r>
            <a:r>
              <a:rPr lang="en-US" sz="1600" b="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, niñas y adolescentes  que se benefician con los audífonos.</a:t>
            </a:r>
            <a:endParaRPr sz="1600" b="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106;p5"/>
          <p:cNvSpPr txBox="1"/>
          <p:nvPr/>
        </p:nvSpPr>
        <p:spPr>
          <a:xfrm>
            <a:off x="250490" y="2193169"/>
            <a:ext cx="2100300" cy="507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"/>
              <a:buNone/>
            </a:pPr>
            <a:r>
              <a:rPr lang="en-US" sz="1800" b="1" i="0" u="none" strike="noStrike" cap="none" dirty="0">
                <a:solidFill>
                  <a:srgbClr val="E76904"/>
                </a:solidFill>
                <a:latin typeface="Arial"/>
                <a:ea typeface="Arial"/>
                <a:cs typeface="Arial"/>
                <a:sym typeface="Arial"/>
              </a:rPr>
              <a:t>Meta 01</a:t>
            </a:r>
            <a:endParaRPr sz="1600" b="0" i="0" u="none" strike="noStrike" cap="none" dirty="0">
              <a:solidFill>
                <a:srgbClr val="E7690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107;p5"/>
          <p:cNvSpPr txBox="1"/>
          <p:nvPr/>
        </p:nvSpPr>
        <p:spPr>
          <a:xfrm>
            <a:off x="262558" y="4459179"/>
            <a:ext cx="259657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Roboto"/>
              <a:buNone/>
            </a:pPr>
            <a:r>
              <a:rPr lang="en-US" sz="1600" b="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1000 personas </a:t>
            </a:r>
            <a:r>
              <a:rPr lang="en-US" sz="1600" b="0" i="0" u="none" strike="noStrike" cap="none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asistentes</a:t>
            </a:r>
            <a:r>
              <a:rPr lang="en-US" sz="1600" b="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talleres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de inclusion y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equidad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600" b="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108;p5"/>
          <p:cNvSpPr txBox="1"/>
          <p:nvPr/>
        </p:nvSpPr>
        <p:spPr>
          <a:xfrm>
            <a:off x="262558" y="4048290"/>
            <a:ext cx="2300400" cy="507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"/>
              <a:buNone/>
            </a:pPr>
            <a:r>
              <a:rPr lang="en-US" sz="1800" b="1" i="0" u="none" strike="noStrike" cap="none" dirty="0">
                <a:solidFill>
                  <a:srgbClr val="E76904"/>
                </a:solidFill>
                <a:latin typeface="Arial"/>
                <a:ea typeface="Arial"/>
                <a:cs typeface="Arial"/>
                <a:sym typeface="Arial"/>
              </a:rPr>
              <a:t>Meta 03</a:t>
            </a:r>
            <a:endParaRPr sz="1600" b="0" i="0" u="none" strike="noStrike" cap="none" dirty="0">
              <a:solidFill>
                <a:srgbClr val="E7690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109;p5"/>
          <p:cNvSpPr txBox="1"/>
          <p:nvPr/>
        </p:nvSpPr>
        <p:spPr>
          <a:xfrm>
            <a:off x="2859128" y="2676253"/>
            <a:ext cx="2917424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Roboto"/>
              <a:buNone/>
            </a:pPr>
            <a:r>
              <a:rPr lang="en-US" sz="1600" b="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200 a 400 </a:t>
            </a:r>
            <a:r>
              <a:rPr lang="en-US" sz="1600" b="0" i="0" u="none" strike="noStrike" cap="none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beneficiados</a:t>
            </a:r>
            <a:r>
              <a:rPr lang="en-US" sz="1600" b="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capacitados</a:t>
            </a:r>
            <a:r>
              <a:rPr lang="en-US" sz="1600" b="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en</a:t>
            </a:r>
            <a:r>
              <a:rPr lang="en-US" sz="1600" b="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el</a:t>
            </a:r>
            <a:r>
              <a:rPr lang="en-US" sz="1600" b="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manejo</a:t>
            </a:r>
            <a:r>
              <a:rPr lang="en-US" sz="1600" b="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 y cuidado de audífonos a niños, niñas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y adolescentes, así como, a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los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padres o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tutores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sz="1600" b="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Arial"/>
              <a:cs typeface="Arial" pitchFamily="34" charset="0"/>
              <a:sym typeface="Arial"/>
            </a:endParaRPr>
          </a:p>
        </p:txBody>
      </p:sp>
      <p:sp>
        <p:nvSpPr>
          <p:cNvPr id="31" name="Google Shape;110;p5"/>
          <p:cNvSpPr txBox="1"/>
          <p:nvPr/>
        </p:nvSpPr>
        <p:spPr>
          <a:xfrm>
            <a:off x="2859128" y="2194283"/>
            <a:ext cx="2100300" cy="507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"/>
              <a:buNone/>
            </a:pPr>
            <a:r>
              <a:rPr lang="en-US" sz="1800" b="1" i="0" u="none" strike="noStrike" cap="none" dirty="0">
                <a:solidFill>
                  <a:srgbClr val="E76904"/>
                </a:solidFill>
                <a:latin typeface="Arial"/>
                <a:ea typeface="Arial"/>
                <a:cs typeface="Arial"/>
                <a:sym typeface="Arial"/>
              </a:rPr>
              <a:t>Meta 02</a:t>
            </a:r>
            <a:endParaRPr sz="1600" b="0" i="0" u="none" strike="noStrike" cap="none" dirty="0">
              <a:solidFill>
                <a:srgbClr val="E7690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111;p5"/>
          <p:cNvSpPr txBox="1"/>
          <p:nvPr/>
        </p:nvSpPr>
        <p:spPr>
          <a:xfrm>
            <a:off x="2859128" y="4440848"/>
            <a:ext cx="2917424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Roboto"/>
              <a:buNone/>
            </a:pPr>
            <a:r>
              <a:rPr lang="en-US" sz="1600" b="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Seguimiento y evaluación de los niños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, niñas y adolescentes con audífonos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  <a:sym typeface="Arial"/>
              </a:rPr>
              <a:t> y su d</a:t>
            </a:r>
            <a:r>
              <a:rPr lang="en-US" sz="1600" b="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esempeño escolar</a:t>
            </a:r>
            <a:r>
              <a:rPr lang="en-US" sz="1600" b="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600" b="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112;p5"/>
          <p:cNvSpPr txBox="1"/>
          <p:nvPr/>
        </p:nvSpPr>
        <p:spPr>
          <a:xfrm>
            <a:off x="2859128" y="4048290"/>
            <a:ext cx="2300400" cy="507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"/>
              <a:buNone/>
            </a:pPr>
            <a:r>
              <a:rPr lang="en-US" sz="1800" b="1" i="0" u="none" strike="noStrike" cap="none" dirty="0">
                <a:solidFill>
                  <a:srgbClr val="E76904"/>
                </a:solidFill>
                <a:latin typeface="Arial"/>
                <a:ea typeface="Arial"/>
                <a:cs typeface="Arial"/>
                <a:sym typeface="Arial"/>
              </a:rPr>
              <a:t>Meta 04</a:t>
            </a:r>
            <a:endParaRPr sz="1600" b="0" i="0" u="none" strike="noStrike" cap="none" dirty="0">
              <a:solidFill>
                <a:srgbClr val="E7690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55;p2"/>
          <p:cNvSpPr txBox="1"/>
          <p:nvPr/>
        </p:nvSpPr>
        <p:spPr>
          <a:xfrm>
            <a:off x="100100" y="1422682"/>
            <a:ext cx="5707074" cy="633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32" tIns="54401" rIns="108832" bIns="54401" anchor="t" anchorCtr="0">
            <a:spAutoFit/>
          </a:bodyPr>
          <a:lstStyle/>
          <a:p>
            <a:pPr algn="ctr">
              <a:buClr>
                <a:schemeClr val="dk1"/>
              </a:buClr>
              <a:buSzPts val="2800"/>
            </a:pPr>
            <a:r>
              <a:rPr lang="es-AR" sz="3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Resultados</a:t>
            </a:r>
            <a:r>
              <a:rPr lang="es-AR" sz="3400" b="1" dirty="0">
                <a:solidFill>
                  <a:srgbClr val="000099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3400" b="1" dirty="0">
                <a:solidFill>
                  <a:srgbClr val="FC4810"/>
                </a:solidFill>
                <a:latin typeface="Arial Black"/>
                <a:ea typeface="Arial Black"/>
                <a:cs typeface="Arial Black"/>
                <a:sym typeface="Arial Black"/>
              </a:rPr>
              <a:t>Esperados</a:t>
            </a:r>
            <a:endParaRPr sz="3400" b="1" dirty="0">
              <a:solidFill>
                <a:srgbClr val="FC481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2051" name="Picture 3" descr="C:\Users\BGP\Pictures\Agustín\Rotary Sirari\Starkey\Fotos\WhatsApp Image 2023-08-15 at 23.42.10.jpe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3" t="5585" b="23798"/>
          <a:stretch/>
        </p:blipFill>
        <p:spPr bwMode="auto">
          <a:xfrm>
            <a:off x="5807174" y="134304"/>
            <a:ext cx="2912417" cy="2921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BGP\Pictures\Agustín\Rotary Sirari\Starkey\Fotos\206af531-a12a-447d-870f-cfd859b49228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7" t="22221" b="4878"/>
          <a:stretch/>
        </p:blipFill>
        <p:spPr bwMode="auto">
          <a:xfrm>
            <a:off x="9080372" y="3185687"/>
            <a:ext cx="2775474" cy="3109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BGP\Pictures\Agustín\Rotary Sirari\Starkey\Fotos\88321192_2207176702719280_8766190965972008960_n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5" r="25166" b="11941"/>
          <a:stretch/>
        </p:blipFill>
        <p:spPr bwMode="auto">
          <a:xfrm>
            <a:off x="5835068" y="3196935"/>
            <a:ext cx="2976740" cy="3099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BGP\Pictures\Agustín\Rotary Sirari\Starkey\Fotos\82428782_2094926237277661_3215190428768796672_n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96"/>
          <a:stretch/>
        </p:blipFill>
        <p:spPr bwMode="auto">
          <a:xfrm>
            <a:off x="8792162" y="299299"/>
            <a:ext cx="3268175" cy="264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9864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:\Users\maguie\Documents\Rotary Club Sirari\Starkey\fotos\36652559_10215651090966811_5909526763347640320_n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"/>
                    </a14:imgEffect>
                    <a14:imgEffect>
                      <a14:colorTemperature colorTemp="525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533"/>
            <a:ext cx="12190413" cy="6878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Google Shape;57;p2"/>
          <p:cNvPicPr preferRelativeResize="0"/>
          <p:nvPr/>
        </p:nvPicPr>
        <p:blipFill rotWithShape="1">
          <a:blip r:embed="rId4">
            <a:alphaModFix/>
          </a:blip>
          <a:srcRect r="5096" b="20217"/>
          <a:stretch/>
        </p:blipFill>
        <p:spPr>
          <a:xfrm>
            <a:off x="-30360" y="-18533"/>
            <a:ext cx="2448876" cy="1459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58;p2"/>
          <p:cNvPicPr preferRelativeResize="0"/>
          <p:nvPr/>
        </p:nvPicPr>
        <p:blipFill rotWithShape="1">
          <a:blip r:embed="rId4">
            <a:alphaModFix/>
          </a:blip>
          <a:srcRect l="6856" t="80520" r="6987" b="7198"/>
          <a:stretch/>
        </p:blipFill>
        <p:spPr>
          <a:xfrm>
            <a:off x="2710830" y="572166"/>
            <a:ext cx="2749595" cy="277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62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6557" y="6151550"/>
            <a:ext cx="3456250" cy="47926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Rectángulo"/>
          <p:cNvSpPr/>
          <p:nvPr/>
        </p:nvSpPr>
        <p:spPr>
          <a:xfrm>
            <a:off x="1702718" y="912252"/>
            <a:ext cx="79765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Algunas</a:t>
            </a:r>
            <a:r>
              <a:rPr lang="es-AR" sz="2800" b="1" dirty="0">
                <a:solidFill>
                  <a:srgbClr val="000099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Fotos</a:t>
            </a:r>
            <a:r>
              <a:rPr lang="en-US" sz="2800" b="1" dirty="0">
                <a:solidFill>
                  <a:srgbClr val="FC4810"/>
                </a:solidFill>
                <a:latin typeface="Arial Black"/>
                <a:ea typeface="Arial Black"/>
                <a:cs typeface="Arial Black"/>
                <a:sym typeface="Arial Black"/>
              </a:rPr>
              <a:t> de Campañas Realizadas</a:t>
            </a:r>
            <a:endParaRPr lang="en-US" sz="2800" dirty="0"/>
          </a:p>
        </p:txBody>
      </p:sp>
      <p:pic>
        <p:nvPicPr>
          <p:cNvPr id="19" name="Picture 3" descr="C:\Users\BGP\Pictures\Agustín\Rotary Sirari\Starkey\Fotos\81194618_2094926910610927_5660333641302016000_n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63" t="8841" r="17265"/>
          <a:stretch/>
        </p:blipFill>
        <p:spPr bwMode="auto">
          <a:xfrm>
            <a:off x="1281991" y="3350885"/>
            <a:ext cx="2498580" cy="2569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maguie\Documents\Rotary Club Sirari\Starkey\fotos\88962428_10158013993477094_3126509464459411456_n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2" t="10954"/>
          <a:stretch/>
        </p:blipFill>
        <p:spPr bwMode="auto">
          <a:xfrm>
            <a:off x="7542500" y="1497732"/>
            <a:ext cx="4273522" cy="3247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BGP\Pictures\Agustín\Rotary Sirari\Starkey\Fotos\WhatsApp Image 2023-08-15 at 23.47.43.jpe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3" y="1806119"/>
            <a:ext cx="2653335" cy="199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BGP\Pictures\Agustín\Rotary Sirari\Starkey\Fotos\WhatsApp Image 2023-08-15 at 23.47.41.jpe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991" y="1351775"/>
            <a:ext cx="3687976" cy="276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BGP\Pictures\Agustín\Rotary Sirari\Starkey\Fotos\81057740_2094926747277610_4317859514637352960_n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26" r="2627"/>
          <a:stretch/>
        </p:blipFill>
        <p:spPr bwMode="auto">
          <a:xfrm>
            <a:off x="4050643" y="3684393"/>
            <a:ext cx="3123062" cy="3100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C:\Users\BGP\Pictures\Agustín\Rotary Sirari\Starkey\Fotos\c401c297-f5d3-472a-98fd-c375538342eb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855" y="4069874"/>
            <a:ext cx="3445285" cy="2583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8693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:\Users\maguie\Documents\Rotary Club Sirari\Starkey\fotos\36652559_10215651090966811_5909526763347640320_n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"/>
                    </a14:imgEffect>
                    <a14:imgEffect>
                      <a14:colorTemperature colorTemp="525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533"/>
            <a:ext cx="12190413" cy="6878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Google Shape;57;p2"/>
          <p:cNvPicPr preferRelativeResize="0"/>
          <p:nvPr/>
        </p:nvPicPr>
        <p:blipFill rotWithShape="1">
          <a:blip r:embed="rId4">
            <a:alphaModFix/>
          </a:blip>
          <a:srcRect r="5096" b="20217"/>
          <a:stretch/>
        </p:blipFill>
        <p:spPr>
          <a:xfrm>
            <a:off x="-30360" y="-18533"/>
            <a:ext cx="2448876" cy="1459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58;p2"/>
          <p:cNvPicPr preferRelativeResize="0"/>
          <p:nvPr/>
        </p:nvPicPr>
        <p:blipFill rotWithShape="1">
          <a:blip r:embed="rId4">
            <a:alphaModFix/>
          </a:blip>
          <a:srcRect l="6856" t="80520" r="6987" b="7198"/>
          <a:stretch/>
        </p:blipFill>
        <p:spPr>
          <a:xfrm>
            <a:off x="2710830" y="572166"/>
            <a:ext cx="2749595" cy="277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62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6557" y="6151550"/>
            <a:ext cx="3456250" cy="479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8" name="Picture 4" descr="C:\Users\maguie\Documents\Rotary Club Sirari\Starkey\fotos\26903677_10214255225671051_1700296568436918752_n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06"/>
          <a:stretch/>
        </p:blipFill>
        <p:spPr bwMode="auto">
          <a:xfrm>
            <a:off x="2561597" y="228436"/>
            <a:ext cx="5455112" cy="5505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maguie\Documents\Rotary Club Sirari\Starkey\fotos\26906963_10214255226471071_3267022170087780410_n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28"/>
          <a:stretch/>
        </p:blipFill>
        <p:spPr bwMode="auto">
          <a:xfrm>
            <a:off x="8110681" y="228436"/>
            <a:ext cx="3786064" cy="6162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33924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350</Words>
  <Application>Microsoft Macintosh PowerPoint</Application>
  <PresentationFormat>Personalizado</PresentationFormat>
  <Paragraphs>35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Arial</vt:lpstr>
      <vt:lpstr>Arial Black</vt:lpstr>
      <vt:lpstr>Calibri</vt:lpstr>
      <vt:lpstr>Roboto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maguie</dc:creator>
  <cp:lastModifiedBy>Nicolas Zalles</cp:lastModifiedBy>
  <cp:revision>42</cp:revision>
  <dcterms:created xsi:type="dcterms:W3CDTF">2023-08-15T23:49:49Z</dcterms:created>
  <dcterms:modified xsi:type="dcterms:W3CDTF">2023-08-22T04:12:17Z</dcterms:modified>
</cp:coreProperties>
</file>